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Lst>
  <p:notesMasterIdLst>
    <p:notesMasterId r:id="rId47"/>
  </p:notesMasterIdLst>
  <p:handoutMasterIdLst>
    <p:handoutMasterId r:id="rId48"/>
  </p:handoutMasterIdLst>
  <p:sldIdLst>
    <p:sldId id="321" r:id="rId3"/>
    <p:sldId id="281" r:id="rId4"/>
    <p:sldId id="298" r:id="rId5"/>
    <p:sldId id="283" r:id="rId6"/>
    <p:sldId id="285" r:id="rId7"/>
    <p:sldId id="286" r:id="rId8"/>
    <p:sldId id="284" r:id="rId9"/>
    <p:sldId id="282" r:id="rId10"/>
    <p:sldId id="333" r:id="rId11"/>
    <p:sldId id="347" r:id="rId12"/>
    <p:sldId id="341" r:id="rId13"/>
    <p:sldId id="334" r:id="rId14"/>
    <p:sldId id="350" r:id="rId15"/>
    <p:sldId id="351" r:id="rId16"/>
    <p:sldId id="349" r:id="rId17"/>
    <p:sldId id="357" r:id="rId18"/>
    <p:sldId id="335" r:id="rId19"/>
    <p:sldId id="339" r:id="rId20"/>
    <p:sldId id="348" r:id="rId21"/>
    <p:sldId id="338" r:id="rId22"/>
    <p:sldId id="356" r:id="rId23"/>
    <p:sldId id="345" r:id="rId24"/>
    <p:sldId id="346" r:id="rId25"/>
    <p:sldId id="337" r:id="rId26"/>
    <p:sldId id="352" r:id="rId27"/>
    <p:sldId id="353" r:id="rId28"/>
    <p:sldId id="354" r:id="rId29"/>
    <p:sldId id="355" r:id="rId30"/>
    <p:sldId id="340" r:id="rId31"/>
    <p:sldId id="344" r:id="rId32"/>
    <p:sldId id="358" r:id="rId33"/>
    <p:sldId id="359" r:id="rId34"/>
    <p:sldId id="360" r:id="rId35"/>
    <p:sldId id="361" r:id="rId36"/>
    <p:sldId id="362" r:id="rId37"/>
    <p:sldId id="363" r:id="rId38"/>
    <p:sldId id="364" r:id="rId39"/>
    <p:sldId id="365" r:id="rId40"/>
    <p:sldId id="366" r:id="rId41"/>
    <p:sldId id="287" r:id="rId42"/>
    <p:sldId id="280" r:id="rId43"/>
    <p:sldId id="332" r:id="rId44"/>
    <p:sldId id="370"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6" autoAdjust="0"/>
    <p:restoredTop sz="95258" autoAdjust="0"/>
  </p:normalViewPr>
  <p:slideViewPr>
    <p:cSldViewPr snapToGrid="0">
      <p:cViewPr varScale="1">
        <p:scale>
          <a:sx n="63" d="100"/>
          <a:sy n="63" d="100"/>
        </p:scale>
        <p:origin x="52" y="372"/>
      </p:cViewPr>
      <p:guideLst/>
    </p:cSldViewPr>
  </p:slideViewPr>
  <p:outlineViewPr>
    <p:cViewPr>
      <p:scale>
        <a:sx n="33" d="100"/>
        <a:sy n="33" d="100"/>
      </p:scale>
      <p:origin x="0" y="-9131"/>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66" d="100"/>
          <a:sy n="66" d="100"/>
        </p:scale>
        <p:origin x="2371"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54671A-4621-FF45-82E3-6E2ACCCCD15D}" type="datetimeFigureOut">
              <a:rPr lang="en-US" smtClean="0"/>
              <a:t>5/21/2024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EB52D7-4FA3-DC42-B512-A9C4296B03D1}" type="slidenum">
              <a:rPr lang="en-US" smtClean="0"/>
              <a:t>‹#›</a:t>
            </a:fld>
            <a:endParaRPr lang="en-US"/>
          </a:p>
        </p:txBody>
      </p:sp>
    </p:spTree>
    <p:extLst>
      <p:ext uri="{BB962C8B-B14F-4D97-AF65-F5344CB8AC3E}">
        <p14:creationId xmlns:p14="http://schemas.microsoft.com/office/powerpoint/2010/main" val="4847070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94D05-2413-416E-8BCF-22CC6EAE5C7A}" type="datetimeFigureOut">
              <a:rPr lang="en-GB" smtClean="0"/>
              <a:t>21/05/2024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2EEF7-10B8-48BD-98D2-6BEDC41F7233}" type="slidenum">
              <a:rPr lang="en-GB" smtClean="0"/>
              <a:t>‹#›</a:t>
            </a:fld>
            <a:endParaRPr lang="en-GB"/>
          </a:p>
        </p:txBody>
      </p:sp>
    </p:spTree>
    <p:extLst>
      <p:ext uri="{BB962C8B-B14F-4D97-AF65-F5344CB8AC3E}">
        <p14:creationId xmlns:p14="http://schemas.microsoft.com/office/powerpoint/2010/main" val="27000269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en/information-technology/insights/top-technology-tre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me.kpmg/xx/en/blogs/home/posts/2022/01/the-top-10-tech-trends-of-2022.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rbes.com/sites/bernardmarr/"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forbes.com/enterprise-tech" TargetMode="External"/><Relationship Id="rId5" Type="http://schemas.openxmlformats.org/officeDocument/2006/relationships/hyperlink" Target="https://www.forbes.com/innovation" TargetMode="External"/><Relationship Id="rId4" Type="http://schemas.openxmlformats.org/officeDocument/2006/relationships/hyperlink" Target="https://www.forbes.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a:t>
            </a:fld>
            <a:endParaRPr lang="en-GB"/>
          </a:p>
        </p:txBody>
      </p:sp>
    </p:spTree>
    <p:extLst>
      <p:ext uri="{BB962C8B-B14F-4D97-AF65-F5344CB8AC3E}">
        <p14:creationId xmlns:p14="http://schemas.microsoft.com/office/powerpoint/2010/main" val="89385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24</a:t>
            </a:fld>
            <a:endParaRPr lang="en-GB"/>
          </a:p>
        </p:txBody>
      </p:sp>
    </p:spTree>
    <p:extLst>
      <p:ext uri="{BB962C8B-B14F-4D97-AF65-F5344CB8AC3E}">
        <p14:creationId xmlns:p14="http://schemas.microsoft.com/office/powerpoint/2010/main" val="14578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29</a:t>
            </a:fld>
            <a:endParaRPr lang="en-GB"/>
          </a:p>
        </p:txBody>
      </p:sp>
    </p:spTree>
    <p:extLst>
      <p:ext uri="{BB962C8B-B14F-4D97-AF65-F5344CB8AC3E}">
        <p14:creationId xmlns:p14="http://schemas.microsoft.com/office/powerpoint/2010/main" val="116712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30</a:t>
            </a:fld>
            <a:endParaRPr lang="en-GB"/>
          </a:p>
        </p:txBody>
      </p:sp>
    </p:spTree>
    <p:extLst>
      <p:ext uri="{BB962C8B-B14F-4D97-AF65-F5344CB8AC3E}">
        <p14:creationId xmlns:p14="http://schemas.microsoft.com/office/powerpoint/2010/main" val="137757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32</a:t>
            </a:fld>
            <a:endParaRPr lang="en-GB"/>
          </a:p>
        </p:txBody>
      </p:sp>
    </p:spTree>
    <p:extLst>
      <p:ext uri="{BB962C8B-B14F-4D97-AF65-F5344CB8AC3E}">
        <p14:creationId xmlns:p14="http://schemas.microsoft.com/office/powerpoint/2010/main" val="352574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41</a:t>
            </a:fld>
            <a:endParaRPr lang="en-GB"/>
          </a:p>
        </p:txBody>
      </p:sp>
    </p:spTree>
    <p:extLst>
      <p:ext uri="{BB962C8B-B14F-4D97-AF65-F5344CB8AC3E}">
        <p14:creationId xmlns:p14="http://schemas.microsoft.com/office/powerpoint/2010/main" val="352574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https://www.gartner.com/en/information-technology/insights/top-technology-trends</a:t>
            </a:r>
            <a:r>
              <a:rPr lang="en-AU" dirty="0"/>
              <a:t> </a:t>
            </a:r>
          </a:p>
        </p:txBody>
      </p:sp>
      <p:sp>
        <p:nvSpPr>
          <p:cNvPr id="4" name="Slide Number Placeholder 3"/>
          <p:cNvSpPr>
            <a:spLocks noGrp="1"/>
          </p:cNvSpPr>
          <p:nvPr>
            <p:ph type="sldNum" sz="quarter" idx="10"/>
          </p:nvPr>
        </p:nvSpPr>
        <p:spPr/>
        <p:txBody>
          <a:bodyPr/>
          <a:lstStyle/>
          <a:p>
            <a:fld id="{9702EEF7-10B8-48BD-98D2-6BEDC41F7233}" type="slidenum">
              <a:rPr lang="en-GB" smtClean="0"/>
              <a:t>2</a:t>
            </a:fld>
            <a:endParaRPr lang="en-GB"/>
          </a:p>
        </p:txBody>
      </p:sp>
    </p:spTree>
    <p:extLst>
      <p:ext uri="{BB962C8B-B14F-4D97-AF65-F5344CB8AC3E}">
        <p14:creationId xmlns:p14="http://schemas.microsoft.com/office/powerpoint/2010/main" val="401537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ESG – environmental, social and governance data </a:t>
            </a:r>
          </a:p>
          <a:p>
            <a:endParaRPr lang="en-AU" dirty="0"/>
          </a:p>
          <a:p>
            <a:r>
              <a:rPr lang="en-AU" dirty="0">
                <a:hlinkClick r:id="rId3"/>
              </a:rPr>
              <a:t>https://home.kpmg/xx/en/blogs/home/posts/2022/01/the-top-10-tech-trends-of-2022.html</a:t>
            </a:r>
            <a:r>
              <a:rPr lang="en-AU" dirty="0"/>
              <a:t> </a:t>
            </a:r>
          </a:p>
        </p:txBody>
      </p:sp>
      <p:sp>
        <p:nvSpPr>
          <p:cNvPr id="4" name="Slide Number Placeholder 3"/>
          <p:cNvSpPr>
            <a:spLocks noGrp="1"/>
          </p:cNvSpPr>
          <p:nvPr>
            <p:ph type="sldNum" sz="quarter" idx="10"/>
          </p:nvPr>
        </p:nvSpPr>
        <p:spPr/>
        <p:txBody>
          <a:bodyPr/>
          <a:lstStyle/>
          <a:p>
            <a:fld id="{9702EEF7-10B8-48BD-98D2-6BEDC41F7233}" type="slidenum">
              <a:rPr lang="en-GB" smtClean="0"/>
              <a:t>3</a:t>
            </a:fld>
            <a:endParaRPr lang="en-GB"/>
          </a:p>
        </p:txBody>
      </p:sp>
    </p:spTree>
    <p:extLst>
      <p:ext uri="{BB962C8B-B14F-4D97-AF65-F5344CB8AC3E}">
        <p14:creationId xmlns:p14="http://schemas.microsoft.com/office/powerpoint/2010/main" val="56575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4</a:t>
            </a:fld>
            <a:endParaRPr lang="en-GB"/>
          </a:p>
        </p:txBody>
      </p:sp>
    </p:spTree>
    <p:extLst>
      <p:ext uri="{BB962C8B-B14F-4D97-AF65-F5344CB8AC3E}">
        <p14:creationId xmlns:p14="http://schemas.microsoft.com/office/powerpoint/2010/main" val="166677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a:t>
            </a:r>
          </a:p>
        </p:txBody>
      </p:sp>
      <p:sp>
        <p:nvSpPr>
          <p:cNvPr id="4" name="Slide Number Placeholder 3"/>
          <p:cNvSpPr>
            <a:spLocks noGrp="1"/>
          </p:cNvSpPr>
          <p:nvPr>
            <p:ph type="sldNum" sz="quarter" idx="10"/>
          </p:nvPr>
        </p:nvSpPr>
        <p:spPr/>
        <p:txBody>
          <a:bodyPr/>
          <a:lstStyle/>
          <a:p>
            <a:fld id="{9702EEF7-10B8-48BD-98D2-6BEDC41F7233}" type="slidenum">
              <a:rPr lang="en-GB" smtClean="0"/>
              <a:t>9</a:t>
            </a:fld>
            <a:endParaRPr lang="en-GB"/>
          </a:p>
        </p:txBody>
      </p:sp>
    </p:spTree>
    <p:extLst>
      <p:ext uri="{BB962C8B-B14F-4D97-AF65-F5344CB8AC3E}">
        <p14:creationId xmlns:p14="http://schemas.microsoft.com/office/powerpoint/2010/main" val="29008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11</a:t>
            </a:fld>
            <a:endParaRPr lang="en-GB"/>
          </a:p>
        </p:txBody>
      </p:sp>
    </p:spTree>
    <p:extLst>
      <p:ext uri="{BB962C8B-B14F-4D97-AF65-F5344CB8AC3E}">
        <p14:creationId xmlns:p14="http://schemas.microsoft.com/office/powerpoint/2010/main" val="34584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200"/>
              </a:lnSpc>
              <a:spcAft>
                <a:spcPts val="800"/>
              </a:spcAft>
            </a:pPr>
            <a:r>
              <a:rPr lang="en-AU" sz="1800" b="1" kern="0" spc="-15" dirty="0">
                <a:solidFill>
                  <a:srgbClr val="333333"/>
                </a:solidFill>
                <a:effectLst/>
                <a:latin typeface="Work Sans" pitchFamily="2" charset="0"/>
                <a:ea typeface="Times New Roman" panose="02020603050405020304" pitchFamily="18" charset="0"/>
                <a:cs typeface="Times New Roman" panose="02020603050405020304" pitchFamily="18" charset="0"/>
                <a:hlinkClick r:id="rId3"/>
              </a:rPr>
              <a:t>Bernard Marr</a:t>
            </a:r>
            <a:r>
              <a:rPr lang="en-AU" sz="1800" b="1" u="sng" kern="0" spc="-15" dirty="0">
                <a:solidFill>
                  <a:srgbClr val="333333"/>
                </a:solidFill>
                <a:effectLst/>
                <a:latin typeface="Work Sans" pitchFamily="2" charset="0"/>
                <a:ea typeface="Times New Roman" panose="02020603050405020304" pitchFamily="18" charset="0"/>
                <a:cs typeface="Times New Roman" panose="02020603050405020304" pitchFamily="18" charset="0"/>
              </a:rPr>
              <a:t>, </a:t>
            </a:r>
            <a:r>
              <a:rPr lang="en-AU" sz="1800" b="1" kern="0" cap="all" spc="40" dirty="0">
                <a:solidFill>
                  <a:srgbClr val="737373"/>
                </a:solidFill>
                <a:effectLst/>
                <a:latin typeface="Work Sans" pitchFamily="2" charset="0"/>
                <a:ea typeface="Times New Roman" panose="02020603050405020304" pitchFamily="18" charset="0"/>
                <a:cs typeface="Times New Roman" panose="02020603050405020304" pitchFamily="18" charset="0"/>
                <a:hlinkClick r:id="rId4"/>
              </a:rPr>
              <a:t>FORBES</a:t>
            </a:r>
            <a:r>
              <a:rPr lang="en-AU" sz="1800" b="1" kern="0" cap="all" spc="40" dirty="0">
                <a:solidFill>
                  <a:srgbClr val="737373"/>
                </a:solidFill>
                <a:effectLst/>
                <a:latin typeface="Work Sans" pitchFamily="2" charset="0"/>
                <a:ea typeface="Times New Roman" panose="02020603050405020304" pitchFamily="18" charset="0"/>
                <a:cs typeface="Times New Roman" panose="02020603050405020304" pitchFamily="18" charset="0"/>
                <a:hlinkClick r:id="rId5"/>
              </a:rPr>
              <a:t>INNOVATION</a:t>
            </a:r>
            <a:r>
              <a:rPr lang="en-AU" sz="1800" b="1" kern="0" cap="all" spc="40" dirty="0">
                <a:solidFill>
                  <a:srgbClr val="737373"/>
                </a:solidFill>
                <a:effectLst/>
                <a:latin typeface="Work Sans" pitchFamily="2" charset="0"/>
                <a:ea typeface="Times New Roman" panose="02020603050405020304" pitchFamily="18" charset="0"/>
                <a:cs typeface="Times New Roman" panose="02020603050405020304" pitchFamily="18" charset="0"/>
                <a:hlinkClick r:id="rId6"/>
              </a:rPr>
              <a:t>ENTERPRISE TECH</a:t>
            </a:r>
            <a:r>
              <a:rPr lang="en-AU" sz="1800" b="1" u="sng" kern="0" cap="all" spc="40" dirty="0">
                <a:solidFill>
                  <a:srgbClr val="737373"/>
                </a:solidFill>
                <a:effectLst/>
                <a:latin typeface="Work Sans" pitchFamily="2" charset="0"/>
                <a:ea typeface="Times New Roman" panose="02020603050405020304" pitchFamily="18" charset="0"/>
                <a:cs typeface="Times New Roman" panose="02020603050405020304" pitchFamily="18" charset="0"/>
              </a:rPr>
              <a:t>, </a:t>
            </a:r>
            <a:r>
              <a:rPr lang="en-AU" sz="1800" kern="0" spc="-15" dirty="0">
                <a:solidFill>
                  <a:srgbClr val="737373"/>
                </a:solidFill>
                <a:effectLst/>
                <a:latin typeface="Work Sans" pitchFamily="2" charset="0"/>
                <a:ea typeface="Times New Roman" panose="02020603050405020304" pitchFamily="18" charset="0"/>
                <a:cs typeface="Times New Roman" panose="02020603050405020304" pitchFamily="18" charset="0"/>
              </a:rPr>
              <a:t>Mar 8, 2023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600"/>
              </a:spcBef>
              <a:spcAft>
                <a:spcPts val="800"/>
              </a:spcAft>
            </a:pPr>
            <a:r>
              <a:rPr lang="en-AU" sz="1800" b="1" kern="180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Top 10 Use Cases For </a:t>
            </a:r>
            <a:r>
              <a:rPr lang="en-AU" sz="1800" b="1" kern="1800" dirty="0" err="1">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ChatGPT</a:t>
            </a:r>
            <a:r>
              <a:rPr lang="en-AU" sz="1800" b="1" kern="180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 In The Banking Industry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200"/>
              </a:lnSpc>
              <a:spcAft>
                <a:spcPts val="800"/>
              </a:spcAft>
            </a:pPr>
            <a:r>
              <a:rPr lang="en-AU" sz="18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Banks have often been at the forefront of adopting cutting-edge technology to provide better customer service and meet compliance requirements. With the rise of AI, banks can now leverage generative language tools like </a:t>
            </a:r>
            <a:r>
              <a:rPr lang="en-AU" sz="1800" kern="0" dirty="0" err="1">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 to improve productivity, streamline operations, and enhance their services.</a:t>
            </a:r>
            <a:r>
              <a:rPr lang="en-AU" sz="1800" kern="0" dirty="0">
                <a:solidFill>
                  <a:srgbClr val="73737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AU" sz="18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Of the many different ways banks can use </a:t>
            </a:r>
            <a:r>
              <a:rPr lang="en-AU" sz="1800" kern="0" dirty="0" err="1">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 here are some of my </a:t>
            </a:r>
            <a:r>
              <a:rPr lang="en-AU" sz="1800" kern="0" dirty="0" err="1">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favorites</a:t>
            </a:r>
            <a:r>
              <a:rPr lang="en-AU" sz="1800" kern="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1. Customer Service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Banks can use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to transform their customer service by providing real-time support via chatbot. With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ChatGPT's</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natural language processing (NLP) capabilities, it can respond to customer queries, complaints, and requests for information quickly and efficiently.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2. Fraud Detection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banks with detecting and preventing fraud by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vast amounts of transaction data and identifying suspicious patterns. This can help banks protect customers' financial assets and reduce losses from fraud. Bank personnel can even set up alerts, so security professionals get notified of suspicious activity.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3. Loan Origination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Loan origination is a complex process that involves multiple steps, including collecting customer data,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credit scores, assessing risks, and processing loan applications. By leveraging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ChatGPT's</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natural language processing (NLP) and machine learning (ML) capabilities, banks can automate many of these tasks, making the loan origination process quicker and easier for customers and bank employees alike.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When customers apply for loans,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provide real-time guidance and support throughout the process. Then the model can assist banks in gathering customer data,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creditworthiness, and providing real-time feedback on loan applications. With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ChatGPT's</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ability to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analyze</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vast amounts of data and make accurate predictions, banks can reduce the risk of default and make informed decisions about loan approvals.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4. Wealth Management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banks in providing personalized wealth management services to their customers by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customer data and providing customized investment recommendations based on their individual financial goals and risk tolerance.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5. Compliance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Compliance is a crucial aspect of banking, and non-compliance can lead to significant financial penalties and reputational damage.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help banks comply with regulatory requirements by monitoring bank transactions and identifying potential compliance violations. This can help banks avoid costly fines and penalties and protect their reputation.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6. Financial Planning</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Many customers rely on banks to provide financial planning services, and this is another great opportunity for using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Banks can use the model to provide personalized financial planning services, including budgeting, debt management, and retirement planning.</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7. KYC and AML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Know Your Customer (KYC) and Anti-Money Laundering (AML) processes are critical for banks to mitigate financial crime risks and maintain regulatory compliance.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banks in automating these processes by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large amounts of customer data, including personal information and transaction history, and identifying potential compliance issues. It can also verify customer identity, check customers against sanction lists and flag suspicious transactions. This reduces the risk of errors and improves the accuracy of compliance checks.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8. Customer Onboarding</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Customer onboarding is a critical process for banks to attract and retain customers, but it can be time-consuming and complex.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banks in improving customer onboarding by automating much of the process, reducing wait times, and streamlining the customer experience.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customers with:</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Filling out onboarding forms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Getting answers to their questions about banking rules and processes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Addressing their concerns about switching banks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Opening new accounts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The model can also help banks with the following tasks during the onboarding process: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Checking customer data for accuracy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Flagging issues that need to be corrected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Verifying customer identities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Offering personalized onboarding experiences for customers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Addressing customer concerns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9. Risk Management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assist banks in identifying and managing potential risks by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analyzing</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vast amounts of data and identifying potential risk factors. Banks can also use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to monitor transaction activities, flag suspicious transactions, and identify potential fraud.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The model can also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analyze</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market data and news to assess potential economic and political risks that may impact the bank's operations. With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ChatGPT's</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machine learning capabilities, banks can continually learn from past risks and improve risk management processes over time.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10. Virtual Assistants for Banking</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800"/>
              </a:spcAft>
            </a:pP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Banks can provide their customers with a virtual assistant that is available 24/7 to help with managing their accounts, paying bills, and performing transactions.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17</a:t>
            </a:fld>
            <a:endParaRPr lang="en-GB"/>
          </a:p>
        </p:txBody>
      </p:sp>
    </p:spTree>
    <p:extLst>
      <p:ext uri="{BB962C8B-B14F-4D97-AF65-F5344CB8AC3E}">
        <p14:creationId xmlns:p14="http://schemas.microsoft.com/office/powerpoint/2010/main" val="409274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18</a:t>
            </a:fld>
            <a:endParaRPr lang="en-GB"/>
          </a:p>
        </p:txBody>
      </p:sp>
    </p:spTree>
    <p:extLst>
      <p:ext uri="{BB962C8B-B14F-4D97-AF65-F5344CB8AC3E}">
        <p14:creationId xmlns:p14="http://schemas.microsoft.com/office/powerpoint/2010/main" val="49587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20</a:t>
            </a:fld>
            <a:endParaRPr lang="en-GB"/>
          </a:p>
        </p:txBody>
      </p:sp>
    </p:spTree>
    <p:extLst>
      <p:ext uri="{BB962C8B-B14F-4D97-AF65-F5344CB8AC3E}">
        <p14:creationId xmlns:p14="http://schemas.microsoft.com/office/powerpoint/2010/main" val="3390914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rgbClr val="37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2446" y="3662058"/>
            <a:ext cx="2219419" cy="2219419"/>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6" name="Date Placeholder 5"/>
          <p:cNvSpPr>
            <a:spLocks noGrp="1"/>
          </p:cNvSpPr>
          <p:nvPr>
            <p:ph type="dt" sz="half" idx="12"/>
          </p:nvPr>
        </p:nvSpPr>
        <p:spPr/>
        <p:txBody>
          <a:bodyPr/>
          <a:lstStyle/>
          <a:p>
            <a:endParaRPr lang="en-GB" dirty="0"/>
          </a:p>
        </p:txBody>
      </p:sp>
      <p:sp>
        <p:nvSpPr>
          <p:cNvPr id="8" name="Slide Number Placeholder 7"/>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66287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and Image">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7AC9EC-B695-415B-B6C5-74325AD87060}"/>
              </a:ext>
            </a:extLst>
          </p:cNvPr>
          <p:cNvSpPr/>
          <p:nvPr userDrawn="1"/>
        </p:nvSpPr>
        <p:spPr>
          <a:xfrm>
            <a:off x="0" y="0"/>
            <a:ext cx="12191999" cy="150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icture Placeholder 34">
            <a:extLst>
              <a:ext uri="{FF2B5EF4-FFF2-40B4-BE49-F238E27FC236}">
                <a16:creationId xmlns:a16="http://schemas.microsoft.com/office/drawing/2014/main" id="{3EAA3666-B8A8-41AC-9F39-8F2ACFA8A9E7}"/>
              </a:ext>
            </a:extLst>
          </p:cNvPr>
          <p:cNvSpPr>
            <a:spLocks noGrp="1"/>
          </p:cNvSpPr>
          <p:nvPr>
            <p:ph type="pic" sz="quarter" idx="13" hasCustomPrompt="1"/>
          </p:nvPr>
        </p:nvSpPr>
        <p:spPr>
          <a:xfrm>
            <a:off x="9334200" y="1"/>
            <a:ext cx="2857798" cy="4930775"/>
          </a:xfrm>
          <a:custGeom>
            <a:avLst/>
            <a:gdLst>
              <a:gd name="connsiteX0" fmla="*/ 0 w 2857798"/>
              <a:gd name="connsiteY0" fmla="*/ 0 h 4930775"/>
              <a:gd name="connsiteX1" fmla="*/ 2857798 w 2857798"/>
              <a:gd name="connsiteY1" fmla="*/ 0 h 4930775"/>
              <a:gd name="connsiteX2" fmla="*/ 2857798 w 2857798"/>
              <a:gd name="connsiteY2" fmla="*/ 4884513 h 4930775"/>
              <a:gd name="connsiteX3" fmla="*/ 2635296 w 2857798"/>
              <a:gd name="connsiteY3" fmla="*/ 4918446 h 4930775"/>
              <a:gd name="connsiteX4" fmla="*/ 2390916 w 2857798"/>
              <a:gd name="connsiteY4" fmla="*/ 4930775 h 4930775"/>
              <a:gd name="connsiteX5" fmla="*/ 0 w 2857798"/>
              <a:gd name="connsiteY5" fmla="*/ 2543350 h 4930775"/>
              <a:gd name="connsiteX6" fmla="*/ 0 w 2857798"/>
              <a:gd name="connsiteY6" fmla="*/ 149177 h 493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8" h="4930775">
                <a:moveTo>
                  <a:pt x="0" y="0"/>
                </a:moveTo>
                <a:lnTo>
                  <a:pt x="2857798" y="0"/>
                </a:lnTo>
                <a:lnTo>
                  <a:pt x="2857798" y="4884513"/>
                </a:lnTo>
                <a:lnTo>
                  <a:pt x="2635296" y="4918446"/>
                </a:lnTo>
                <a:cubicBezTo>
                  <a:pt x="2554956" y="4926599"/>
                  <a:pt x="2473429" y="4930775"/>
                  <a:pt x="2390916" y="4930775"/>
                </a:cubicBezTo>
                <a:cubicBezTo>
                  <a:pt x="1070701" y="4930775"/>
                  <a:pt x="0" y="3861638"/>
                  <a:pt x="0" y="2543350"/>
                </a:cubicBezTo>
                <a:cubicBezTo>
                  <a:pt x="0" y="2543350"/>
                  <a:pt x="0" y="2543350"/>
                  <a:pt x="0" y="149177"/>
                </a:cubicBez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1" name="Text Placeholder 7">
            <a:extLst>
              <a:ext uri="{FF2B5EF4-FFF2-40B4-BE49-F238E27FC236}">
                <a16:creationId xmlns:a16="http://schemas.microsoft.com/office/drawing/2014/main" id="{249BAF2C-024F-493D-94ED-A02A44D4AD72}"/>
              </a:ext>
            </a:extLst>
          </p:cNvPr>
          <p:cNvSpPr>
            <a:spLocks noGrp="1"/>
          </p:cNvSpPr>
          <p:nvPr>
            <p:ph type="body" sz="quarter" idx="14" hasCustomPrompt="1"/>
          </p:nvPr>
        </p:nvSpPr>
        <p:spPr>
          <a:xfrm>
            <a:off x="482600" y="1393825"/>
            <a:ext cx="8286712" cy="4351338"/>
          </a:xfrm>
        </p:spPr>
        <p:txBody>
          <a:bodyPr numCol="2" spcCol="540000"/>
          <a:lstStyle>
            <a:lvl1pPr>
              <a:defRPr/>
            </a:lvl1pPr>
          </a:lstStyle>
          <a:p>
            <a:pPr lvl="0"/>
            <a:r>
              <a:rPr lang="en-US" dirty="0"/>
              <a:t>There are five type styles in the template, available as List Levels. Press the Increase / Decrease button in the paragraph section of the home ribbon to move through the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42517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82600" y="1393825"/>
            <a:ext cx="6022975" cy="4802188"/>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3" name="Picture Placeholder 22">
            <a:extLst>
              <a:ext uri="{FF2B5EF4-FFF2-40B4-BE49-F238E27FC236}">
                <a16:creationId xmlns:a16="http://schemas.microsoft.com/office/drawing/2014/main" id="{94303B84-34AA-4CF3-8091-F68C9E08919D}"/>
              </a:ext>
            </a:extLst>
          </p:cNvPr>
          <p:cNvSpPr>
            <a:spLocks noGrp="1"/>
          </p:cNvSpPr>
          <p:nvPr>
            <p:ph type="pic" sz="quarter" idx="14" hasCustomPrompt="1"/>
          </p:nvPr>
        </p:nvSpPr>
        <p:spPr>
          <a:xfrm>
            <a:off x="4584191" y="0"/>
            <a:ext cx="7607808"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4465777 w 6873496"/>
              <a:gd name="connsiteY4" fmla="*/ 6858000 h 6858000"/>
              <a:gd name="connsiteX5" fmla="*/ 3977804 w 6873496"/>
              <a:gd name="connsiteY5" fmla="*/ 6858000 h 6858000"/>
              <a:gd name="connsiteX6" fmla="*/ 1947696 w 6873496"/>
              <a:gd name="connsiteY6"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496" h="6858000">
                <a:moveTo>
                  <a:pt x="0" y="0"/>
                </a:moveTo>
                <a:lnTo>
                  <a:pt x="6873496" y="0"/>
                </a:lnTo>
                <a:lnTo>
                  <a:pt x="6873496" y="2702626"/>
                </a:lnTo>
                <a:lnTo>
                  <a:pt x="6492648" y="3359543"/>
                </a:lnTo>
                <a:lnTo>
                  <a:pt x="4465777" y="6858000"/>
                </a:lnTo>
                <a:lnTo>
                  <a:pt x="3977804" y="6858000"/>
                </a:lnTo>
                <a:lnTo>
                  <a:pt x="1947696" y="3359543"/>
                </a:lnTo>
                <a:close/>
              </a:path>
            </a:pathLst>
          </a:custGeom>
          <a:solidFill>
            <a:schemeClr val="bg1">
              <a:lumMod val="75000"/>
            </a:schemeClr>
          </a:solidFill>
        </p:spPr>
        <p:txBody>
          <a:bodyPr wrap="square" lIns="360000" tIns="144000">
            <a:noAutofit/>
          </a:bodyPr>
          <a:lstStyle>
            <a:lvl1pPr>
              <a:defRPr sz="1400">
                <a:solidFill>
                  <a:schemeClr val="bg1"/>
                </a:solidFill>
              </a:defRPr>
            </a:lvl1pPr>
          </a:lstStyle>
          <a:p>
            <a:r>
              <a:rPr lang="en-AU" dirty="0"/>
              <a:t>Click Icon to Add Image</a:t>
            </a:r>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91796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Three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350202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0" name="Text Placeholder 7">
            <a:extLst>
              <a:ext uri="{FF2B5EF4-FFF2-40B4-BE49-F238E27FC236}">
                <a16:creationId xmlns:a16="http://schemas.microsoft.com/office/drawing/2014/main" id="{853CAFBE-951E-4246-BA1D-725A804EE618}"/>
              </a:ext>
            </a:extLst>
          </p:cNvPr>
          <p:cNvSpPr>
            <a:spLocks noGrp="1"/>
          </p:cNvSpPr>
          <p:nvPr>
            <p:ph type="body" sz="quarter" idx="15" hasCustomPrompt="1"/>
          </p:nvPr>
        </p:nvSpPr>
        <p:spPr>
          <a:xfrm>
            <a:off x="65690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03625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hree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50292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378714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2" name="Text Placeholder 7">
            <a:extLst>
              <a:ext uri="{FF2B5EF4-FFF2-40B4-BE49-F238E27FC236}">
                <a16:creationId xmlns:a16="http://schemas.microsoft.com/office/drawing/2014/main" id="{3AEA2733-1074-4E88-BFB1-608DFC511FB4}"/>
              </a:ext>
            </a:extLst>
          </p:cNvPr>
          <p:cNvSpPr>
            <a:spLocks noGrp="1"/>
          </p:cNvSpPr>
          <p:nvPr>
            <p:ph type="body" sz="quarter" idx="15" hasCustomPrompt="1"/>
          </p:nvPr>
        </p:nvSpPr>
        <p:spPr>
          <a:xfrm>
            <a:off x="707898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20583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Two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40608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4820285" y="1866899"/>
            <a:ext cx="3949027"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78978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Two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55294" y="1935480"/>
            <a:ext cx="4650105"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5476368" y="1935480"/>
            <a:ext cx="4658232"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79038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ll-out Tex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0FCE13B1-D79A-444F-B333-38B89203CDC6}"/>
              </a:ext>
            </a:extLst>
          </p:cNvPr>
          <p:cNvSpPr>
            <a:spLocks noGrp="1"/>
          </p:cNvSpPr>
          <p:nvPr>
            <p:ph type="pic" sz="quarter" idx="13" hasCustomPrompt="1"/>
          </p:nvPr>
        </p:nvSpPr>
        <p:spPr>
          <a:xfrm>
            <a:off x="0" y="1057688"/>
            <a:ext cx="691408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20" name="Text Placeholder 19">
            <a:extLst>
              <a:ext uri="{FF2B5EF4-FFF2-40B4-BE49-F238E27FC236}">
                <a16:creationId xmlns:a16="http://schemas.microsoft.com/office/drawing/2014/main" id="{B7538734-08FE-4AEA-8C4B-1B9FD40865F2}"/>
              </a:ext>
            </a:extLst>
          </p:cNvPr>
          <p:cNvSpPr>
            <a:spLocks noGrp="1"/>
          </p:cNvSpPr>
          <p:nvPr>
            <p:ph type="body" sz="quarter" idx="14" hasCustomPrompt="1"/>
          </p:nvPr>
        </p:nvSpPr>
        <p:spPr>
          <a:xfrm>
            <a:off x="7172323" y="1096304"/>
            <a:ext cx="4744800" cy="4744800"/>
          </a:xfrm>
          <a:custGeom>
            <a:avLst/>
            <a:gdLst>
              <a:gd name="connsiteX0" fmla="*/ 2372400 w 4744800"/>
              <a:gd name="connsiteY0" fmla="*/ 0 h 4744800"/>
              <a:gd name="connsiteX1" fmla="*/ 4744800 w 4744800"/>
              <a:gd name="connsiteY1" fmla="*/ 2372400 h 4744800"/>
              <a:gd name="connsiteX2" fmla="*/ 2372400 w 4744800"/>
              <a:gd name="connsiteY2" fmla="*/ 4744800 h 4744800"/>
              <a:gd name="connsiteX3" fmla="*/ 0 w 4744800"/>
              <a:gd name="connsiteY3" fmla="*/ 2372400 h 4744800"/>
              <a:gd name="connsiteX4" fmla="*/ 2372400 w 4744800"/>
              <a:gd name="connsiteY4" fmla="*/ 0 h 47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00" h="4744800">
                <a:moveTo>
                  <a:pt x="2372400" y="0"/>
                </a:moveTo>
                <a:cubicBezTo>
                  <a:pt x="3682640" y="0"/>
                  <a:pt x="4744800" y="1062160"/>
                  <a:pt x="4744800" y="2372400"/>
                </a:cubicBezTo>
                <a:cubicBezTo>
                  <a:pt x="4744800" y="3682640"/>
                  <a:pt x="3682640" y="4744800"/>
                  <a:pt x="2372400" y="4744800"/>
                </a:cubicBezTo>
                <a:cubicBezTo>
                  <a:pt x="1062160" y="4744800"/>
                  <a:pt x="0" y="3682640"/>
                  <a:pt x="0" y="2372400"/>
                </a:cubicBezTo>
                <a:cubicBezTo>
                  <a:pt x="0" y="1062160"/>
                  <a:pt x="1062160" y="0"/>
                  <a:pt x="2372400" y="0"/>
                </a:cubicBezTo>
                <a:close/>
              </a:path>
            </a:pathLst>
          </a:custGeom>
          <a:solidFill>
            <a:schemeClr val="tx2"/>
          </a:solidFill>
        </p:spPr>
        <p:txBody>
          <a:bodyPr wrap="square" lIns="108000" tIns="144000" rIns="108000" bIns="144000" anchor="ctr">
            <a:noAutofit/>
          </a:bodyPr>
          <a:lstStyle>
            <a:lvl1pPr algn="ctr">
              <a:spcBef>
                <a:spcPts val="0"/>
              </a:spcBef>
              <a:spcAft>
                <a:spcPts val="0"/>
              </a:spcAft>
              <a:defRPr sz="3000" b="1">
                <a:solidFill>
                  <a:schemeClr val="bg1"/>
                </a:solidFill>
              </a:defRPr>
            </a:lvl1pPr>
            <a:lvl2pPr algn="ctr">
              <a:defRPr sz="2400">
                <a:solidFill>
                  <a:schemeClr val="bg1"/>
                </a:solidFill>
                <a:latin typeface="Calibri Light" panose="020F0302020204030204" pitchFamily="34" charset="0"/>
                <a:cs typeface="Calibri Light" panose="020F0302020204030204" pitchFamily="34" charset="0"/>
              </a:defRPr>
            </a:lvl2pPr>
            <a:lvl3pPr marL="0" indent="0" algn="ctr">
              <a:buNone/>
              <a:defRPr sz="2400">
                <a:solidFill>
                  <a:schemeClr val="bg1"/>
                </a:solidFill>
                <a:latin typeface="Calibri Light" panose="020F0302020204030204" pitchFamily="34" charset="0"/>
                <a:cs typeface="Calibri Light" panose="020F0302020204030204" pitchFamily="34" charset="0"/>
              </a:defRPr>
            </a:lvl3pPr>
            <a:lvl4pPr marL="0" indent="0" algn="ctr">
              <a:buNone/>
              <a:defRPr sz="2400">
                <a:solidFill>
                  <a:schemeClr val="bg1"/>
                </a:solidFill>
                <a:latin typeface="Calibri Light" panose="020F0302020204030204" pitchFamily="34" charset="0"/>
                <a:cs typeface="Calibri Light" panose="020F0302020204030204" pitchFamily="34" charset="0"/>
              </a:defRPr>
            </a:lvl4pPr>
            <a:lvl5pPr marL="0" algn="ctr">
              <a:defRPr sz="2400">
                <a:solidFill>
                  <a:schemeClr val="bg1"/>
                </a:solidFill>
                <a:latin typeface="Calibri Light" panose="020F0302020204030204" pitchFamily="34" charset="0"/>
                <a:cs typeface="Calibri Light" panose="020F0302020204030204" pitchFamily="34" charset="0"/>
              </a:defRPr>
            </a:lvl5pPr>
            <a:lvl6pPr algn="ctr">
              <a:defRPr sz="2400">
                <a:solidFill>
                  <a:schemeClr val="bg1"/>
                </a:solidFill>
                <a:latin typeface="Calibri Light" panose="020F0302020204030204" pitchFamily="34" charset="0"/>
                <a:cs typeface="Calibri Light" panose="020F0302020204030204" pitchFamily="34" charset="0"/>
              </a:defRPr>
            </a:lvl6pPr>
            <a:lvl7pPr algn="ctr">
              <a:defRPr sz="2400">
                <a:solidFill>
                  <a:schemeClr val="bg1"/>
                </a:solidFill>
                <a:latin typeface="Calibri Light" panose="020F0302020204030204" pitchFamily="34" charset="0"/>
                <a:cs typeface="Calibri Light" panose="020F0302020204030204" pitchFamily="34" charset="0"/>
              </a:defRPr>
            </a:lvl7pPr>
            <a:lvl8pPr algn="ctr">
              <a:defRPr sz="2400">
                <a:solidFill>
                  <a:schemeClr val="bg1"/>
                </a:solidFill>
                <a:latin typeface="Calibri Light" panose="020F0302020204030204" pitchFamily="34" charset="0"/>
                <a:cs typeface="Calibri Light" panose="020F0302020204030204" pitchFamily="34" charset="0"/>
              </a:defRPr>
            </a:lvl8pPr>
            <a:lvl9pPr algn="ctr">
              <a:defRPr sz="2400">
                <a:solidFill>
                  <a:schemeClr val="bg1"/>
                </a:solidFill>
                <a:latin typeface="Calibri Light" panose="020F0302020204030204" pitchFamily="34" charset="0"/>
                <a:cs typeface="Calibri Light" panose="020F0302020204030204" pitchFamily="34" charset="0"/>
              </a:defRPr>
            </a:lvl9pPr>
          </a:lstStyle>
          <a:p>
            <a:pPr lvl="0"/>
            <a:r>
              <a:rPr lang="en-US" dirty="0"/>
              <a:t>Pull-out copy</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Tree>
    <p:extLst>
      <p:ext uri="{BB962C8B-B14F-4D97-AF65-F5344CB8AC3E}">
        <p14:creationId xmlns:p14="http://schemas.microsoft.com/office/powerpoint/2010/main" val="223952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8" name="Text Placeholder 17">
            <a:extLst>
              <a:ext uri="{FF2B5EF4-FFF2-40B4-BE49-F238E27FC236}">
                <a16:creationId xmlns:a16="http://schemas.microsoft.com/office/drawing/2014/main" id="{A16D5FAB-27FB-4A02-AF32-8E7F184C40EC}"/>
              </a:ext>
            </a:extLst>
          </p:cNvPr>
          <p:cNvSpPr>
            <a:spLocks noGrp="1"/>
          </p:cNvSpPr>
          <p:nvPr>
            <p:ph type="body" sz="quarter" idx="14" hasCustomPrompt="1"/>
          </p:nvPr>
        </p:nvSpPr>
        <p:spPr>
          <a:xfrm>
            <a:off x="6989777" y="1260602"/>
            <a:ext cx="5202223" cy="3996000"/>
          </a:xfrm>
          <a:custGeom>
            <a:avLst/>
            <a:gdLst>
              <a:gd name="connsiteX0" fmla="*/ 2001099 w 5202223"/>
              <a:gd name="connsiteY0" fmla="*/ 0 h 3996000"/>
              <a:gd name="connsiteX1" fmla="*/ 5202223 w 5202223"/>
              <a:gd name="connsiteY1" fmla="*/ 0 h 3996000"/>
              <a:gd name="connsiteX2" fmla="*/ 5202223 w 5202223"/>
              <a:gd name="connsiteY2" fmla="*/ 3996000 h 3996000"/>
              <a:gd name="connsiteX3" fmla="*/ 2001099 w 5202223"/>
              <a:gd name="connsiteY3" fmla="*/ 3996000 h 3996000"/>
              <a:gd name="connsiteX4" fmla="*/ 0 w 5202223"/>
              <a:gd name="connsiteY4" fmla="*/ 1996418 h 3996000"/>
              <a:gd name="connsiteX5" fmla="*/ 2001099 w 5202223"/>
              <a:gd name="connsiteY5" fmla="*/ 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2223" h="3996000">
                <a:moveTo>
                  <a:pt x="2001099" y="0"/>
                </a:moveTo>
                <a:cubicBezTo>
                  <a:pt x="2001099" y="0"/>
                  <a:pt x="2001099" y="0"/>
                  <a:pt x="5202223" y="0"/>
                </a:cubicBezTo>
                <a:lnTo>
                  <a:pt x="5202223" y="3996000"/>
                </a:lnTo>
                <a:cubicBezTo>
                  <a:pt x="5202223" y="3996000"/>
                  <a:pt x="5202223" y="3996000"/>
                  <a:pt x="2001099" y="3996000"/>
                </a:cubicBezTo>
                <a:cubicBezTo>
                  <a:pt x="896062" y="3996000"/>
                  <a:pt x="0" y="3100618"/>
                  <a:pt x="0" y="1996418"/>
                </a:cubicBezTo>
                <a:cubicBezTo>
                  <a:pt x="0" y="892219"/>
                  <a:pt x="896062" y="0"/>
                  <a:pt x="2001099" y="0"/>
                </a:cubicBezTo>
                <a:close/>
              </a:path>
            </a:pathLst>
          </a:custGeom>
          <a:solidFill>
            <a:schemeClr val="tx2"/>
          </a:solidFill>
        </p:spPr>
        <p:txBody>
          <a:bodyPr wrap="square" lIns="1224000" tIns="108000" rIns="144000" bIns="108000" anchor="ctr">
            <a:noAutofit/>
          </a:bodyPr>
          <a:lstStyle>
            <a:lvl1pPr marL="90000" indent="-90000">
              <a:lnSpc>
                <a:spcPct val="100000"/>
              </a:lnSpc>
              <a:spcBef>
                <a:spcPts val="0"/>
              </a:spcBef>
              <a:spcAft>
                <a:spcPts val="0"/>
              </a:spcAft>
              <a:buFont typeface="Calibri" panose="020F0502020204030204" pitchFamily="34" charset="0"/>
              <a:buChar char="‘"/>
              <a:defRPr sz="2800">
                <a:solidFill>
                  <a:schemeClr val="bg1"/>
                </a:solidFill>
                <a:latin typeface="Calibri Light" panose="020F0302020204030204" pitchFamily="34" charset="0"/>
                <a:cs typeface="Calibri Light" panose="020F0302020204030204" pitchFamily="34" charset="0"/>
              </a:defRPr>
            </a:lvl1pPr>
            <a:lvl2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2pPr>
            <a:lvl3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3pPr>
            <a:lvl4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4pPr>
            <a:lvl5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5pPr>
            <a:lvl6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6pPr>
            <a:lvl7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7pPr>
            <a:lvl8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8pPr>
            <a:lvl9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9pPr>
          </a:lstStyle>
          <a:p>
            <a:pPr lvl="0"/>
            <a:r>
              <a:rPr lang="en-US" dirty="0"/>
              <a:t>Pull-out quote</a:t>
            </a:r>
          </a:p>
          <a:p>
            <a:pPr lvl="0"/>
            <a:r>
              <a:rPr lang="en-US" dirty="0"/>
              <a:t>Edit Master text styles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30405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2" name="Text Placeholder 11">
            <a:extLst>
              <a:ext uri="{FF2B5EF4-FFF2-40B4-BE49-F238E27FC236}">
                <a16:creationId xmlns:a16="http://schemas.microsoft.com/office/drawing/2014/main" id="{5E8209D8-622A-4868-9E3A-BA1344D6CF06}"/>
              </a:ext>
            </a:extLst>
          </p:cNvPr>
          <p:cNvSpPr>
            <a:spLocks noGrp="1"/>
          </p:cNvSpPr>
          <p:nvPr>
            <p:ph type="body" sz="quarter" idx="14" hasCustomPrompt="1"/>
          </p:nvPr>
        </p:nvSpPr>
        <p:spPr>
          <a:xfrm>
            <a:off x="4736603" y="0"/>
            <a:ext cx="74553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6438448 w 6873496"/>
              <a:gd name="connsiteY4" fmla="*/ 3453094 h 6858000"/>
              <a:gd name="connsiteX5" fmla="*/ 6438448 w 6873496"/>
              <a:gd name="connsiteY5" fmla="*/ 3491915 h 6858000"/>
              <a:gd name="connsiteX6" fmla="*/ 6415957 w 6873496"/>
              <a:gd name="connsiteY6" fmla="*/ 3491915 h 6858000"/>
              <a:gd name="connsiteX7" fmla="*/ 4465777 w 6873496"/>
              <a:gd name="connsiteY7" fmla="*/ 6858000 h 6858000"/>
              <a:gd name="connsiteX8" fmla="*/ 3977804 w 6873496"/>
              <a:gd name="connsiteY8" fmla="*/ 6858000 h 6858000"/>
              <a:gd name="connsiteX9" fmla="*/ 1947696 w 6873496"/>
              <a:gd name="connsiteY9"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3496" h="6858000">
                <a:moveTo>
                  <a:pt x="0" y="0"/>
                </a:moveTo>
                <a:lnTo>
                  <a:pt x="6873496" y="0"/>
                </a:lnTo>
                <a:lnTo>
                  <a:pt x="6873496" y="2702626"/>
                </a:lnTo>
                <a:lnTo>
                  <a:pt x="6492648" y="3359543"/>
                </a:lnTo>
                <a:lnTo>
                  <a:pt x="6438448" y="3453094"/>
                </a:lnTo>
                <a:lnTo>
                  <a:pt x="6438448" y="3491915"/>
                </a:lnTo>
                <a:lnTo>
                  <a:pt x="6415957" y="3491915"/>
                </a:lnTo>
                <a:lnTo>
                  <a:pt x="4465777" y="6858000"/>
                </a:lnTo>
                <a:lnTo>
                  <a:pt x="3977804" y="6858000"/>
                </a:lnTo>
                <a:lnTo>
                  <a:pt x="1947696" y="3359543"/>
                </a:lnTo>
                <a:close/>
              </a:path>
            </a:pathLst>
          </a:custGeom>
          <a:solidFill>
            <a:schemeClr val="tx2"/>
          </a:solidFill>
        </p:spPr>
        <p:txBody>
          <a:bodyPr wrap="square" lIns="2412000" tIns="108000" rIns="1080000" bIns="828000" anchor="ctr">
            <a:noAutofit/>
          </a:bodyPr>
          <a:lstStyle>
            <a:lvl1pPr marL="90000" indent="-90000">
              <a:lnSpc>
                <a:spcPct val="100000"/>
              </a:lnSpc>
              <a:spcBef>
                <a:spcPts val="0"/>
              </a:spcBef>
              <a:spcAft>
                <a:spcPts val="0"/>
              </a:spcAft>
              <a:buFont typeface="Calibri" panose="020F0502020204030204" pitchFamily="34" charset="0"/>
              <a:buChar char="‘"/>
              <a:defRPr sz="2400">
                <a:solidFill>
                  <a:schemeClr val="bg1"/>
                </a:solidFill>
              </a:defRPr>
            </a:lvl1pPr>
            <a:lvl2pPr marL="90000">
              <a:spcBef>
                <a:spcPts val="0"/>
              </a:spcBef>
              <a:defRPr sz="2400">
                <a:solidFill>
                  <a:schemeClr val="bg1"/>
                </a:solidFill>
              </a:defRPr>
            </a:lvl2pPr>
            <a:lvl3pPr marL="90000" indent="0">
              <a:spcBef>
                <a:spcPts val="0"/>
              </a:spcBef>
              <a:buNone/>
              <a:defRPr sz="2400">
                <a:solidFill>
                  <a:schemeClr val="bg1"/>
                </a:solidFill>
              </a:defRPr>
            </a:lvl3pPr>
            <a:lvl4pPr marL="90000" indent="0">
              <a:spcBef>
                <a:spcPts val="0"/>
              </a:spcBef>
              <a:buNone/>
              <a:defRPr sz="2400">
                <a:solidFill>
                  <a:schemeClr val="bg1"/>
                </a:solidFill>
              </a:defRPr>
            </a:lvl4pPr>
            <a:lvl5pPr marL="90000">
              <a:spcBef>
                <a:spcPts val="0"/>
              </a:spcBef>
              <a:defRPr sz="2400">
                <a:solidFill>
                  <a:schemeClr val="bg1"/>
                </a:solidFill>
              </a:defRPr>
            </a:lvl5pPr>
            <a:lvl6pPr marL="90000">
              <a:spcBef>
                <a:spcPts val="0"/>
              </a:spcBef>
              <a:defRPr sz="2400">
                <a:solidFill>
                  <a:schemeClr val="bg1"/>
                </a:solidFill>
              </a:defRPr>
            </a:lvl6pPr>
            <a:lvl7pPr marL="90000">
              <a:spcBef>
                <a:spcPts val="0"/>
              </a:spcBef>
              <a:defRPr sz="2400">
                <a:solidFill>
                  <a:schemeClr val="bg1"/>
                </a:solidFill>
              </a:defRPr>
            </a:lvl7pPr>
            <a:lvl8pPr marL="90000">
              <a:spcBef>
                <a:spcPts val="0"/>
              </a:spcBef>
              <a:defRPr sz="2400">
                <a:solidFill>
                  <a:schemeClr val="bg1"/>
                </a:solidFill>
              </a:defRPr>
            </a:lvl8pPr>
            <a:lvl9pPr marL="90000">
              <a:spcBef>
                <a:spcPts val="0"/>
              </a:spcBef>
              <a:defRPr sz="2400">
                <a:solidFill>
                  <a:schemeClr val="bg1"/>
                </a:solidFill>
              </a:defRPr>
            </a:lvl9pPr>
          </a:lstStyle>
          <a:p>
            <a:pPr lvl="0"/>
            <a:r>
              <a:rPr lang="en-US" dirty="0"/>
              <a:t>Pull-out quote</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813459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Table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able Placeholder 3">
            <a:extLst>
              <a:ext uri="{FF2B5EF4-FFF2-40B4-BE49-F238E27FC236}">
                <a16:creationId xmlns:a16="http://schemas.microsoft.com/office/drawing/2014/main" id="{D9448B89-E1A9-48D1-ACE5-F2C703E0A813}"/>
              </a:ext>
            </a:extLst>
          </p:cNvPr>
          <p:cNvSpPr>
            <a:spLocks noGrp="1"/>
          </p:cNvSpPr>
          <p:nvPr>
            <p:ph type="tbl" sz="quarter" idx="13"/>
          </p:nvPr>
        </p:nvSpPr>
        <p:spPr>
          <a:xfrm>
            <a:off x="600075" y="1878013"/>
            <a:ext cx="10083800" cy="3568700"/>
          </a:xfrm>
        </p:spPr>
        <p:txBody>
          <a:bodyPr/>
          <a:lstStyle>
            <a:lvl1pPr>
              <a:defRPr sz="1400">
                <a:solidFill>
                  <a:schemeClr val="tx1"/>
                </a:solidFill>
              </a:defRPr>
            </a:lvl1pPr>
          </a:lstStyle>
          <a:p>
            <a:r>
              <a:rPr lang="en-US"/>
              <a:t>Click icon to add table</a:t>
            </a:r>
            <a:endParaRPr lang="en-GB" dirty="0"/>
          </a:p>
        </p:txBody>
      </p:sp>
      <p:sp>
        <p:nvSpPr>
          <p:cNvPr id="3" name="Date Placeholder 2"/>
          <p:cNvSpPr>
            <a:spLocks noGrp="1"/>
          </p:cNvSpPr>
          <p:nvPr>
            <p:ph type="dt" sz="half"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9021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rgbClr val="37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bg1"/>
                </a:solidFill>
              </a:defRPr>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790" y="3720397"/>
            <a:ext cx="2165745" cy="2165745"/>
          </a:xfrm>
          <a:prstGeom prst="rect">
            <a:avLst/>
          </a:prstGeom>
        </p:spPr>
      </p:pic>
      <p:pic>
        <p:nvPicPr>
          <p:cNvPr id="16" name="Picture 1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60836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One Chart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Chart Placeholder 5">
            <a:extLst>
              <a:ext uri="{FF2B5EF4-FFF2-40B4-BE49-F238E27FC236}">
                <a16:creationId xmlns:a16="http://schemas.microsoft.com/office/drawing/2014/main" id="{C30153EA-3427-4574-AE3C-5EC559671C53}"/>
              </a:ext>
            </a:extLst>
          </p:cNvPr>
          <p:cNvSpPr>
            <a:spLocks noGrp="1"/>
          </p:cNvSpPr>
          <p:nvPr>
            <p:ph type="chart" sz="quarter" idx="14"/>
          </p:nvPr>
        </p:nvSpPr>
        <p:spPr>
          <a:xfrm>
            <a:off x="600074" y="1230122"/>
            <a:ext cx="1008380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49723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Two Charts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hart Placeholder 5">
            <a:extLst>
              <a:ext uri="{FF2B5EF4-FFF2-40B4-BE49-F238E27FC236}">
                <a16:creationId xmlns:a16="http://schemas.microsoft.com/office/drawing/2014/main" id="{23A387DA-AE79-4488-A710-E2CB8440BAE5}"/>
              </a:ext>
            </a:extLst>
          </p:cNvPr>
          <p:cNvSpPr>
            <a:spLocks noGrp="1"/>
          </p:cNvSpPr>
          <p:nvPr>
            <p:ph type="chart" sz="quarter" idx="14"/>
          </p:nvPr>
        </p:nvSpPr>
        <p:spPr>
          <a:xfrm>
            <a:off x="600074" y="1230122"/>
            <a:ext cx="4650351" cy="4197542"/>
          </a:xfrm>
        </p:spPr>
        <p:txBody>
          <a:bodyPr/>
          <a:lstStyle>
            <a:lvl1pPr>
              <a:defRPr sz="1400">
                <a:solidFill>
                  <a:schemeClr val="tx1"/>
                </a:solidFill>
              </a:defRPr>
            </a:lvl1pPr>
          </a:lstStyle>
          <a:p>
            <a:r>
              <a:rPr lang="en-US"/>
              <a:t>Click icon to add chart</a:t>
            </a:r>
            <a:endParaRPr lang="en-GB"/>
          </a:p>
        </p:txBody>
      </p:sp>
      <p:sp>
        <p:nvSpPr>
          <p:cNvPr id="8" name="Chart Placeholder 5">
            <a:extLst>
              <a:ext uri="{FF2B5EF4-FFF2-40B4-BE49-F238E27FC236}">
                <a16:creationId xmlns:a16="http://schemas.microsoft.com/office/drawing/2014/main" id="{E458C3C2-CF33-4CB9-8804-AE329310D4BD}"/>
              </a:ext>
            </a:extLst>
          </p:cNvPr>
          <p:cNvSpPr>
            <a:spLocks noGrp="1"/>
          </p:cNvSpPr>
          <p:nvPr>
            <p:ph type="chart" sz="quarter" idx="15"/>
          </p:nvPr>
        </p:nvSpPr>
        <p:spPr>
          <a:xfrm>
            <a:off x="6053496" y="1230122"/>
            <a:ext cx="465035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75645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SmartArt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SmartArt Placeholder 3">
            <a:extLst>
              <a:ext uri="{FF2B5EF4-FFF2-40B4-BE49-F238E27FC236}">
                <a16:creationId xmlns:a16="http://schemas.microsoft.com/office/drawing/2014/main" id="{33CEEB8A-45DE-442C-B018-839DF31F2C9D}"/>
              </a:ext>
            </a:extLst>
          </p:cNvPr>
          <p:cNvSpPr>
            <a:spLocks noGrp="1"/>
          </p:cNvSpPr>
          <p:nvPr>
            <p:ph type="dgm" sz="quarter" idx="15"/>
          </p:nvPr>
        </p:nvSpPr>
        <p:spPr>
          <a:xfrm>
            <a:off x="600075" y="1230313"/>
            <a:ext cx="10083800" cy="4197351"/>
          </a:xfrm>
        </p:spPr>
        <p:txBody>
          <a:bodyPr lIns="144000" tIns="108000"/>
          <a:lstStyle>
            <a:lvl1pPr>
              <a:defRPr sz="1400">
                <a:solidFill>
                  <a:schemeClr val="tx1"/>
                </a:solidFill>
              </a:defRPr>
            </a:lvl1pPr>
          </a:lstStyle>
          <a:p>
            <a:r>
              <a:rPr lang="en-US"/>
              <a:t>Click icon to add SmartArt graphic</a:t>
            </a:r>
            <a:endParaRPr lang="en-GB" dirty="0"/>
          </a:p>
        </p:txBody>
      </p:sp>
      <p:sp>
        <p:nvSpPr>
          <p:cNvPr id="3" name="Date Placeholder 2"/>
          <p:cNvSpPr>
            <a:spLocks noGrp="1"/>
          </p:cNvSpPr>
          <p:nvPr>
            <p:ph type="dt" sz="half" idx="16"/>
          </p:nvPr>
        </p:nvSpPr>
        <p:spPr/>
        <p:txBody>
          <a:bodyPr/>
          <a:lstStyle/>
          <a:p>
            <a:endParaRPr lang="en-GB" dirty="0"/>
          </a:p>
        </p:txBody>
      </p:sp>
      <p:sp>
        <p:nvSpPr>
          <p:cNvPr id="6" name="Slide Number Placeholder 5"/>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371768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Graphic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Custom Graphics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ext Placeholder 3">
            <a:extLst>
              <a:ext uri="{FF2B5EF4-FFF2-40B4-BE49-F238E27FC236}">
                <a16:creationId xmlns:a16="http://schemas.microsoft.com/office/drawing/2014/main" id="{DD279792-438F-4540-B064-59FF4CB006E5}"/>
              </a:ext>
            </a:extLst>
          </p:cNvPr>
          <p:cNvSpPr>
            <a:spLocks noGrp="1"/>
          </p:cNvSpPr>
          <p:nvPr>
            <p:ph type="body" sz="quarter" idx="12" hasCustomPrompt="1"/>
          </p:nvPr>
        </p:nvSpPr>
        <p:spPr>
          <a:xfrm>
            <a:off x="591527" y="1406942"/>
            <a:ext cx="3960000" cy="792000"/>
          </a:xfrm>
          <a:solidFill>
            <a:schemeClr val="tx1"/>
          </a:solidFill>
        </p:spPr>
        <p:txBody>
          <a:bodyPr lIns="144000" tIns="144000" rIns="144000" bIns="144000"/>
          <a:lstStyle>
            <a:lvl1pPr>
              <a:spcBef>
                <a:spcPts val="0"/>
              </a:spcBef>
              <a:spcAft>
                <a:spcPts val="0"/>
              </a:spcAft>
              <a:defRPr sz="1800" b="1">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3">
            <a:extLst>
              <a:ext uri="{FF2B5EF4-FFF2-40B4-BE49-F238E27FC236}">
                <a16:creationId xmlns:a16="http://schemas.microsoft.com/office/drawing/2014/main" id="{60303E1E-61F6-443C-A0F7-1058BB4E43B1}"/>
              </a:ext>
            </a:extLst>
          </p:cNvPr>
          <p:cNvSpPr>
            <a:spLocks noGrp="1"/>
          </p:cNvSpPr>
          <p:nvPr>
            <p:ph type="body" sz="quarter" idx="13" hasCustomPrompt="1"/>
          </p:nvPr>
        </p:nvSpPr>
        <p:spPr>
          <a:xfrm>
            <a:off x="591527" y="2313853"/>
            <a:ext cx="3960000" cy="792000"/>
          </a:xfrm>
          <a:solidFill>
            <a:schemeClr val="tx2"/>
          </a:solid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3">
            <a:extLst>
              <a:ext uri="{FF2B5EF4-FFF2-40B4-BE49-F238E27FC236}">
                <a16:creationId xmlns:a16="http://schemas.microsoft.com/office/drawing/2014/main" id="{E2A84125-9005-4533-BECC-81A7366A665C}"/>
              </a:ext>
            </a:extLst>
          </p:cNvPr>
          <p:cNvSpPr>
            <a:spLocks noGrp="1"/>
          </p:cNvSpPr>
          <p:nvPr>
            <p:ph type="body" sz="quarter" idx="14" hasCustomPrompt="1"/>
          </p:nvPr>
        </p:nvSpPr>
        <p:spPr>
          <a:xfrm>
            <a:off x="591527" y="3220764"/>
            <a:ext cx="3960000" cy="792000"/>
          </a:xfrm>
          <a:solidFill>
            <a:schemeClr val="bg1"/>
          </a:solidFill>
          <a:ln w="25400">
            <a:solidFill>
              <a:schemeClr val="accent1"/>
            </a:solidFill>
          </a:ln>
        </p:spPr>
        <p:txBody>
          <a:bodyPr lIns="144000" tIns="144000" rIns="144000" bIns="144000" anchor="ctr" anchorCtr="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3">
            <a:extLst>
              <a:ext uri="{FF2B5EF4-FFF2-40B4-BE49-F238E27FC236}">
                <a16:creationId xmlns:a16="http://schemas.microsoft.com/office/drawing/2014/main" id="{26813962-FD3C-4FB9-B491-C767A671C6A8}"/>
              </a:ext>
            </a:extLst>
          </p:cNvPr>
          <p:cNvSpPr>
            <a:spLocks noGrp="1"/>
          </p:cNvSpPr>
          <p:nvPr>
            <p:ph type="body" sz="quarter" idx="15" hasCustomPrompt="1"/>
          </p:nvPr>
        </p:nvSpPr>
        <p:spPr>
          <a:xfrm>
            <a:off x="591527" y="4127675"/>
            <a:ext cx="3960000" cy="792000"/>
          </a:xfrm>
          <a:solidFill>
            <a:schemeClr val="bg1"/>
          </a:solidFill>
          <a:ln w="25400">
            <a:noFill/>
          </a:ln>
        </p:spPr>
        <p:txBody>
          <a:bodyPr lIns="144000" tIns="144000" rIns="144000" bIns="14400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3">
            <a:extLst>
              <a:ext uri="{FF2B5EF4-FFF2-40B4-BE49-F238E27FC236}">
                <a16:creationId xmlns:a16="http://schemas.microsoft.com/office/drawing/2014/main" id="{4D7DFDB3-DCB5-4B48-9EEA-A4734FB47415}"/>
              </a:ext>
            </a:extLst>
          </p:cNvPr>
          <p:cNvSpPr>
            <a:spLocks noGrp="1"/>
          </p:cNvSpPr>
          <p:nvPr>
            <p:ph type="body" sz="quarter" idx="16" hasCustomPrompt="1"/>
          </p:nvPr>
        </p:nvSpPr>
        <p:spPr>
          <a:xfrm>
            <a:off x="591527" y="5034586"/>
            <a:ext cx="3960000" cy="792000"/>
          </a:xfrm>
          <a:no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606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a:extLst>
              <a:ext uri="{FF2B5EF4-FFF2-40B4-BE49-F238E27FC236}">
                <a16:creationId xmlns:a16="http://schemas.microsoft.com/office/drawing/2014/main" id="{F085DE56-C228-4F1A-AD46-9A998DCBDF74}"/>
              </a:ext>
            </a:extLst>
          </p:cNvPr>
          <p:cNvSpPr>
            <a:spLocks noGrp="1"/>
          </p:cNvSpPr>
          <p:nvPr>
            <p:ph type="body" sz="quarter" idx="12"/>
          </p:nvPr>
        </p:nvSpPr>
        <p:spPr>
          <a:xfrm>
            <a:off x="2337968" y="1594348"/>
            <a:ext cx="3379544" cy="1485472"/>
          </a:xfrm>
          <a:prstGeom prst="wedgeRoundRectCallout">
            <a:avLst>
              <a:gd name="adj1" fmla="val 40118"/>
              <a:gd name="adj2" fmla="val 73896"/>
              <a:gd name="adj3" fmla="val 16667"/>
            </a:avLst>
          </a:prstGeom>
          <a:solidFill>
            <a:schemeClr val="accent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8">
            <a:extLst>
              <a:ext uri="{FF2B5EF4-FFF2-40B4-BE49-F238E27FC236}">
                <a16:creationId xmlns:a16="http://schemas.microsoft.com/office/drawing/2014/main" id="{2A30D1EE-4D1E-499A-A8ED-95AEBD77D534}"/>
              </a:ext>
            </a:extLst>
          </p:cNvPr>
          <p:cNvSpPr>
            <a:spLocks noGrp="1"/>
          </p:cNvSpPr>
          <p:nvPr>
            <p:ph type="title" hasCustomPrompt="1"/>
          </p:nvPr>
        </p:nvSpPr>
        <p:spPr/>
        <p:txBody>
          <a:bodyPr/>
          <a:lstStyle>
            <a:lvl1pPr>
              <a:defRPr/>
            </a:lvl1pPr>
          </a:lstStyle>
          <a:p>
            <a:r>
              <a:rPr lang="en-US" dirty="0"/>
              <a:t>Speech Bubbles</a:t>
            </a:r>
            <a:endParaRPr lang="en-GB" dirty="0"/>
          </a:p>
        </p:txBody>
      </p:sp>
      <p:sp>
        <p:nvSpPr>
          <p:cNvPr id="10" name="Text Placeholder 7">
            <a:extLst>
              <a:ext uri="{FF2B5EF4-FFF2-40B4-BE49-F238E27FC236}">
                <a16:creationId xmlns:a16="http://schemas.microsoft.com/office/drawing/2014/main" id="{72FD5BAD-4E1C-4BA1-A864-AD6B442766B7}"/>
              </a:ext>
            </a:extLst>
          </p:cNvPr>
          <p:cNvSpPr>
            <a:spLocks noGrp="1"/>
          </p:cNvSpPr>
          <p:nvPr>
            <p:ph type="body" sz="quarter" idx="13"/>
          </p:nvPr>
        </p:nvSpPr>
        <p:spPr>
          <a:xfrm>
            <a:off x="6256825" y="1271116"/>
            <a:ext cx="3379544" cy="2131936"/>
          </a:xfrm>
          <a:prstGeom prst="wedgeRoundRectCallout">
            <a:avLst>
              <a:gd name="adj1" fmla="val 3699"/>
              <a:gd name="adj2" fmla="val 63310"/>
              <a:gd name="adj3" fmla="val 16667"/>
            </a:avLst>
          </a:prstGeom>
          <a:solidFill>
            <a:schemeClr val="tx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7">
            <a:extLst>
              <a:ext uri="{FF2B5EF4-FFF2-40B4-BE49-F238E27FC236}">
                <a16:creationId xmlns:a16="http://schemas.microsoft.com/office/drawing/2014/main" id="{A0A35F0C-1A2A-4382-9CE0-662C7D94B027}"/>
              </a:ext>
            </a:extLst>
          </p:cNvPr>
          <p:cNvSpPr>
            <a:spLocks noGrp="1"/>
          </p:cNvSpPr>
          <p:nvPr>
            <p:ph type="body" sz="quarter" idx="14"/>
          </p:nvPr>
        </p:nvSpPr>
        <p:spPr>
          <a:xfrm>
            <a:off x="6256825" y="4076290"/>
            <a:ext cx="3379544" cy="1575908"/>
          </a:xfrm>
          <a:prstGeom prst="wedgeRoundRectCallout">
            <a:avLst>
              <a:gd name="adj1" fmla="val 37888"/>
              <a:gd name="adj2" fmla="val 65661"/>
              <a:gd name="adj3" fmla="val 16667"/>
            </a:avLst>
          </a:prstGeom>
          <a:solidFill>
            <a:schemeClr val="accent6"/>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7">
            <a:extLst>
              <a:ext uri="{FF2B5EF4-FFF2-40B4-BE49-F238E27FC236}">
                <a16:creationId xmlns:a16="http://schemas.microsoft.com/office/drawing/2014/main" id="{6744FA5E-A949-41D0-8825-88D17F22D9E5}"/>
              </a:ext>
            </a:extLst>
          </p:cNvPr>
          <p:cNvSpPr>
            <a:spLocks noGrp="1"/>
          </p:cNvSpPr>
          <p:nvPr>
            <p:ph type="body" sz="quarter" idx="15"/>
          </p:nvPr>
        </p:nvSpPr>
        <p:spPr>
          <a:xfrm>
            <a:off x="2337968" y="3793252"/>
            <a:ext cx="3379544" cy="2100105"/>
          </a:xfrm>
          <a:prstGeom prst="wedgeRoundRectCallout">
            <a:avLst>
              <a:gd name="adj1" fmla="val 4736"/>
              <a:gd name="adj2" fmla="val 67336"/>
              <a:gd name="adj3" fmla="val 16667"/>
            </a:avLst>
          </a:prstGeom>
          <a:solidFill>
            <a:schemeClr val="tx1"/>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p:cNvSpPr>
            <a:spLocks noGrp="1"/>
          </p:cNvSpPr>
          <p:nvPr>
            <p:ph type="dt" sz="half" idx="16"/>
          </p:nvPr>
        </p:nvSpPr>
        <p:spPr/>
        <p:txBody>
          <a:bodyPr/>
          <a:lstStyle/>
          <a:p>
            <a:endParaRPr lang="en-GB" dirty="0"/>
          </a:p>
        </p:txBody>
      </p:sp>
      <p:sp>
        <p:nvSpPr>
          <p:cNvPr id="3" name="Slide Number Placeholder 2"/>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584427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1">
                <a:solidFill>
                  <a:srgbClr val="262626"/>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1800" b="0" i="0">
                <a:solidFill>
                  <a:srgbClr val="404040"/>
                </a:solidFill>
                <a:latin typeface="Century Gothic"/>
                <a:cs typeface="Century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904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0F40F-5A12-4CB9-9934-E0E1CD611371}" type="datetimeFigureOut">
              <a:rPr lang="en-AU" smtClean="0"/>
              <a:t>21/05/2024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D4ED63F-4AEF-42A5-885D-8255477B17DA}" type="slidenum">
              <a:rPr lang="en-AU" smtClean="0"/>
              <a:t>‹#›</a:t>
            </a:fld>
            <a:endParaRPr lang="en-AU"/>
          </a:p>
        </p:txBody>
      </p:sp>
    </p:spTree>
    <p:extLst>
      <p:ext uri="{BB962C8B-B14F-4D97-AF65-F5344CB8AC3E}">
        <p14:creationId xmlns:p14="http://schemas.microsoft.com/office/powerpoint/2010/main" val="871602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idx="1"/>
          </p:nvPr>
        </p:nvSpPr>
        <p:spPr bwMode="auto">
          <a:xfrm>
            <a:off x="623392" y="1556794"/>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lvl1pPr>
          </a:lstStyle>
          <a:p>
            <a:pPr lvl="0"/>
            <a:r>
              <a:rPr lang="en-US" noProof="0"/>
              <a:t>Click to edit Master text styles</a:t>
            </a:r>
          </a:p>
        </p:txBody>
      </p:sp>
    </p:spTree>
    <p:extLst>
      <p:ext uri="{BB962C8B-B14F-4D97-AF65-F5344CB8AC3E}">
        <p14:creationId xmlns:p14="http://schemas.microsoft.com/office/powerpoint/2010/main" val="1593952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Text Placeholder 13"/>
          <p:cNvSpPr>
            <a:spLocks noGrp="1"/>
          </p:cNvSpPr>
          <p:nvPr>
            <p:ph type="body" sz="quarter" idx="10" hasCustomPrompt="1"/>
          </p:nvPr>
        </p:nvSpPr>
        <p:spPr>
          <a:xfrm>
            <a:off x="239349" y="539553"/>
            <a:ext cx="10753195" cy="4617640"/>
          </a:xfrm>
        </p:spPr>
        <p:txBody>
          <a:bodyPr>
            <a:noAutofit/>
          </a:bodyPr>
          <a:lstStyle>
            <a:lvl1pPr marL="0" indent="0">
              <a:buNone/>
              <a:defRPr sz="11520" b="1" cap="all" baseline="0">
                <a:solidFill>
                  <a:schemeClr val="accent1"/>
                </a:solidFill>
                <a:latin typeface="Calibri" pitchFamily="34" charset="0"/>
              </a:defRPr>
            </a:lvl1pPr>
            <a:lvl2pPr indent="0">
              <a:buNone/>
              <a:defRPr sz="8400" cap="all" baseline="0">
                <a:solidFill>
                  <a:schemeClr val="accent1"/>
                </a:solidFill>
                <a:latin typeface="WordyBlack" pitchFamily="2" charset="0"/>
              </a:defRPr>
            </a:lvl2pPr>
            <a:lvl3pPr indent="0">
              <a:buNone/>
              <a:defRPr sz="8400" cap="all" baseline="0">
                <a:solidFill>
                  <a:schemeClr val="accent1"/>
                </a:solidFill>
                <a:latin typeface="WordyBlack" pitchFamily="2" charset="0"/>
              </a:defRPr>
            </a:lvl3pPr>
            <a:lvl4pPr indent="0">
              <a:buNone/>
              <a:defRPr sz="8400" cap="all" baseline="0">
                <a:solidFill>
                  <a:schemeClr val="accent1"/>
                </a:solidFill>
                <a:latin typeface="WordyBlack" pitchFamily="2" charset="0"/>
              </a:defRPr>
            </a:lvl4pPr>
            <a:lvl5pPr indent="0">
              <a:buNone/>
              <a:defRPr sz="8400" cap="all" baseline="0">
                <a:solidFill>
                  <a:schemeClr val="accent1"/>
                </a:solidFill>
                <a:latin typeface="WordyBlack" pitchFamily="2" charset="0"/>
              </a:defRPr>
            </a:lvl5pPr>
          </a:lstStyle>
          <a:p>
            <a:pPr lvl="0"/>
            <a:r>
              <a:rPr lang="en-US" dirty="0"/>
              <a:t>Click to add cover title.</a:t>
            </a:r>
          </a:p>
        </p:txBody>
      </p:sp>
      <p:sp>
        <p:nvSpPr>
          <p:cNvPr id="5" name="Text Placeholder 5"/>
          <p:cNvSpPr>
            <a:spLocks noGrp="1"/>
          </p:cNvSpPr>
          <p:nvPr>
            <p:ph type="body" sz="quarter" idx="12" hasCustomPrompt="1"/>
          </p:nvPr>
        </p:nvSpPr>
        <p:spPr>
          <a:xfrm>
            <a:off x="239349" y="5349215"/>
            <a:ext cx="6048672" cy="1056118"/>
          </a:xfrm>
          <a:solidFill>
            <a:schemeClr val="accent1">
              <a:lumMod val="85000"/>
            </a:schemeClr>
          </a:solidFill>
        </p:spPr>
        <p:txBody>
          <a:bodyPr>
            <a:normAutofit/>
          </a:bodyPr>
          <a:lstStyle>
            <a:lvl1pPr marL="0" indent="0">
              <a:buClr>
                <a:schemeClr val="bg1">
                  <a:lumMod val="85000"/>
                </a:schemeClr>
              </a:buClr>
              <a:buFontTx/>
              <a:buNone/>
              <a:defRPr sz="2880" b="1" baseline="0">
                <a:solidFill>
                  <a:schemeClr val="accent2"/>
                </a:solidFill>
              </a:defRPr>
            </a:lvl1pPr>
          </a:lstStyle>
          <a:p>
            <a:pPr lvl="0"/>
            <a:r>
              <a:rPr lang="en-US" dirty="0"/>
              <a:t>HINT!!!    Select Home &gt; New Slide to add pre-built slide formats</a:t>
            </a:r>
          </a:p>
        </p:txBody>
      </p:sp>
    </p:spTree>
    <p:extLst>
      <p:ext uri="{BB962C8B-B14F-4D97-AF65-F5344CB8AC3E}">
        <p14:creationId xmlns:p14="http://schemas.microsoft.com/office/powerpoint/2010/main" val="2615680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3"/>
          <p:cNvSpPr>
            <a:spLocks noGrp="1"/>
          </p:cNvSpPr>
          <p:nvPr>
            <p:ph type="body" sz="quarter" idx="10" hasCustomPrompt="1"/>
          </p:nvPr>
        </p:nvSpPr>
        <p:spPr>
          <a:xfrm>
            <a:off x="239349" y="539553"/>
            <a:ext cx="10753195" cy="4617640"/>
          </a:xfrm>
        </p:spPr>
        <p:txBody>
          <a:bodyPr>
            <a:noAutofit/>
          </a:bodyPr>
          <a:lstStyle>
            <a:lvl1pPr marL="0" indent="0">
              <a:buNone/>
              <a:defRPr sz="11520" b="1" cap="all" baseline="0">
                <a:solidFill>
                  <a:schemeClr val="accent1"/>
                </a:solidFill>
                <a:latin typeface="Calibri" pitchFamily="34" charset="0"/>
              </a:defRPr>
            </a:lvl1pPr>
            <a:lvl2pPr indent="0">
              <a:buNone/>
              <a:defRPr sz="8400" cap="all" baseline="0">
                <a:solidFill>
                  <a:schemeClr val="accent1"/>
                </a:solidFill>
                <a:latin typeface="WordyBlack" pitchFamily="2" charset="0"/>
              </a:defRPr>
            </a:lvl2pPr>
            <a:lvl3pPr indent="0">
              <a:buNone/>
              <a:defRPr sz="8400" cap="all" baseline="0">
                <a:solidFill>
                  <a:schemeClr val="accent1"/>
                </a:solidFill>
                <a:latin typeface="WordyBlack" pitchFamily="2" charset="0"/>
              </a:defRPr>
            </a:lvl3pPr>
            <a:lvl4pPr indent="0">
              <a:buNone/>
              <a:defRPr sz="8400" cap="all" baseline="0">
                <a:solidFill>
                  <a:schemeClr val="accent1"/>
                </a:solidFill>
                <a:latin typeface="WordyBlack" pitchFamily="2" charset="0"/>
              </a:defRPr>
            </a:lvl4pPr>
            <a:lvl5pPr indent="0">
              <a:buNone/>
              <a:defRPr sz="8400" cap="all" baseline="0">
                <a:solidFill>
                  <a:schemeClr val="accent1"/>
                </a:solidFill>
                <a:latin typeface="WordyBlack" pitchFamily="2" charset="0"/>
              </a:defRPr>
            </a:lvl5pPr>
          </a:lstStyle>
          <a:p>
            <a:pPr lvl="0"/>
            <a:r>
              <a:rPr lang="en-US" dirty="0"/>
              <a:t>Click to add cover title.</a:t>
            </a:r>
          </a:p>
        </p:txBody>
      </p:sp>
      <p:sp>
        <p:nvSpPr>
          <p:cNvPr id="5" name="Text Placeholder 5"/>
          <p:cNvSpPr>
            <a:spLocks noGrp="1"/>
          </p:cNvSpPr>
          <p:nvPr>
            <p:ph type="body" sz="quarter" idx="12" hasCustomPrompt="1"/>
          </p:nvPr>
        </p:nvSpPr>
        <p:spPr>
          <a:xfrm>
            <a:off x="239349" y="5349215"/>
            <a:ext cx="6048672" cy="1056118"/>
          </a:xfrm>
          <a:solidFill>
            <a:schemeClr val="accent1">
              <a:lumMod val="85000"/>
            </a:schemeClr>
          </a:solidFill>
        </p:spPr>
        <p:txBody>
          <a:bodyPr>
            <a:normAutofit/>
          </a:bodyPr>
          <a:lstStyle>
            <a:lvl1pPr marL="0" indent="0">
              <a:buClr>
                <a:schemeClr val="bg1">
                  <a:lumMod val="85000"/>
                </a:schemeClr>
              </a:buClr>
              <a:buFontTx/>
              <a:buNone/>
              <a:defRPr sz="2880" b="1" baseline="0">
                <a:solidFill>
                  <a:schemeClr val="accent2"/>
                </a:solidFill>
              </a:defRPr>
            </a:lvl1pPr>
          </a:lstStyle>
          <a:p>
            <a:pPr lvl="0"/>
            <a:r>
              <a:rPr lang="en-US" dirty="0"/>
              <a:t>HINT!!!    Select Home &gt; New Slide to add pre-built slide formats</a:t>
            </a:r>
          </a:p>
        </p:txBody>
      </p:sp>
    </p:spTree>
    <p:extLst>
      <p:ext uri="{BB962C8B-B14F-4D97-AF65-F5344CB8AC3E}">
        <p14:creationId xmlns:p14="http://schemas.microsoft.com/office/powerpoint/2010/main" val="75414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30A4702B-2D34-4ADF-9BC5-6B1C45BD0F79}"/>
              </a:ext>
            </a:extLst>
          </p:cNvPr>
          <p:cNvSpPr>
            <a:spLocks noGrp="1"/>
          </p:cNvSpPr>
          <p:nvPr>
            <p:ph type="pic" sz="quarter" idx="12"/>
          </p:nvPr>
        </p:nvSpPr>
        <p:spPr>
          <a:xfrm>
            <a:off x="6940548" y="0"/>
            <a:ext cx="5251450" cy="4816475"/>
          </a:xfrm>
          <a:custGeom>
            <a:avLst/>
            <a:gdLst>
              <a:gd name="connsiteX0" fmla="*/ 0 w 5251450"/>
              <a:gd name="connsiteY0" fmla="*/ 0 h 4816475"/>
              <a:gd name="connsiteX1" fmla="*/ 5251450 w 5251450"/>
              <a:gd name="connsiteY1" fmla="*/ 0 h 4816475"/>
              <a:gd name="connsiteX2" fmla="*/ 5251450 w 5251450"/>
              <a:gd name="connsiteY2" fmla="*/ 3198844 h 4816475"/>
              <a:gd name="connsiteX3" fmla="*/ 2747947 w 5251450"/>
              <a:gd name="connsiteY3" fmla="*/ 4816475 h 4816475"/>
              <a:gd name="connsiteX4" fmla="*/ 0 w 5251450"/>
              <a:gd name="connsiteY4" fmla="*/ 2060992 h 4816475"/>
              <a:gd name="connsiteX5" fmla="*/ 0 w 5251450"/>
              <a:gd name="connsiteY5" fmla="*/ 0 h 48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1450" h="4816475">
                <a:moveTo>
                  <a:pt x="0" y="0"/>
                </a:moveTo>
                <a:cubicBezTo>
                  <a:pt x="0" y="0"/>
                  <a:pt x="0" y="0"/>
                  <a:pt x="5251450" y="0"/>
                </a:cubicBezTo>
                <a:cubicBezTo>
                  <a:pt x="5251450" y="0"/>
                  <a:pt x="5251450" y="0"/>
                  <a:pt x="5251450" y="3198844"/>
                </a:cubicBezTo>
                <a:cubicBezTo>
                  <a:pt x="4819409" y="4153018"/>
                  <a:pt x="3860896" y="4816475"/>
                  <a:pt x="2747947" y="4816475"/>
                </a:cubicBezTo>
                <a:cubicBezTo>
                  <a:pt x="1230434" y="4816475"/>
                  <a:pt x="0" y="3582984"/>
                  <a:pt x="0" y="2060992"/>
                </a:cubicBezTo>
                <a:cubicBezTo>
                  <a:pt x="0" y="2060992"/>
                  <a:pt x="0" y="2060992"/>
                  <a:pt x="0" y="0"/>
                </a:cubicBezTo>
                <a:close/>
              </a:path>
            </a:pathLst>
          </a:custGeom>
          <a:solidFill>
            <a:schemeClr val="accent6">
              <a:lumMod val="90000"/>
            </a:schemeClr>
          </a:solidFill>
        </p:spPr>
        <p:txBody>
          <a:bodyPr wrap="square" lIns="144000" tIns="144000">
            <a:noAutofit/>
          </a:bodyPr>
          <a:lstStyle>
            <a:lvl1pPr>
              <a:defRPr sz="1400">
                <a:solidFill>
                  <a:schemeClr val="bg1"/>
                </a:solidFill>
              </a:defRPr>
            </a:lvl1pPr>
          </a:lstStyle>
          <a:p>
            <a:r>
              <a:rPr lang="en-US"/>
              <a:t>Drag picture to placeholder or click icon to add</a:t>
            </a: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875462"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7401" y="3644806"/>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3"/>
          </p:nvPr>
        </p:nvSpPr>
        <p:spPr/>
        <p:txBody>
          <a:bodyPr/>
          <a:lstStyle/>
          <a:p>
            <a:endParaRPr lang="en-GB" dirty="0"/>
          </a:p>
        </p:txBody>
      </p:sp>
      <p:sp>
        <p:nvSpPr>
          <p:cNvPr id="6" name="Slide Number Placeholder 5"/>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343746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 Main">
    <p:spTree>
      <p:nvGrpSpPr>
        <p:cNvPr id="1" name=""/>
        <p:cNvGrpSpPr/>
        <p:nvPr/>
      </p:nvGrpSpPr>
      <p:grpSpPr>
        <a:xfrm>
          <a:off x="0" y="0"/>
          <a:ext cx="0" cy="0"/>
          <a:chOff x="0" y="0"/>
          <a:chExt cx="0" cy="0"/>
        </a:xfrm>
      </p:grpSpPr>
      <p:sp>
        <p:nvSpPr>
          <p:cNvPr id="8" name="TextBox 7"/>
          <p:cNvSpPr txBox="1"/>
          <p:nvPr userDrawn="1"/>
        </p:nvSpPr>
        <p:spPr>
          <a:xfrm>
            <a:off x="623392" y="539552"/>
            <a:ext cx="5568619" cy="1200329"/>
          </a:xfrm>
          <a:prstGeom prst="rect">
            <a:avLst/>
          </a:prstGeom>
          <a:noFill/>
        </p:spPr>
        <p:txBody>
          <a:bodyPr wrap="square" rtlCol="0">
            <a:spAutoFit/>
          </a:bodyPr>
          <a:lstStyle/>
          <a:p>
            <a:r>
              <a:rPr lang="en-AU" sz="7200" b="1" cap="all" baseline="0" dirty="0">
                <a:solidFill>
                  <a:schemeClr val="accent1"/>
                </a:solidFill>
                <a:latin typeface="Calibri" pitchFamily="34" charset="0"/>
              </a:rPr>
              <a:t>contents</a:t>
            </a:r>
          </a:p>
        </p:txBody>
      </p:sp>
      <p:sp>
        <p:nvSpPr>
          <p:cNvPr id="9" name="Text Placeholder 17"/>
          <p:cNvSpPr>
            <a:spLocks noGrp="1"/>
          </p:cNvSpPr>
          <p:nvPr>
            <p:ph type="body" sz="quarter" idx="15" hasCustomPrompt="1"/>
          </p:nvPr>
        </p:nvSpPr>
        <p:spPr>
          <a:xfrm>
            <a:off x="623392" y="2363754"/>
            <a:ext cx="9313035" cy="3561523"/>
          </a:xfrm>
        </p:spPr>
        <p:txBody>
          <a:bodyPr>
            <a:normAutofit/>
          </a:bodyPr>
          <a:lstStyle>
            <a:lvl1pPr marL="216000" indent="-216000">
              <a:lnSpc>
                <a:spcPts val="4608"/>
              </a:lnSpc>
              <a:buClr>
                <a:schemeClr val="accent2"/>
              </a:buClr>
              <a:buFont typeface="WordyLight" pitchFamily="2" charset="0"/>
              <a:buChar char="•"/>
              <a:defRPr sz="3840" b="1" baseline="0">
                <a:solidFill>
                  <a:schemeClr val="accent1"/>
                </a:solidFill>
              </a:defRPr>
            </a:lvl1pPr>
            <a:lvl2pPr>
              <a:buClr>
                <a:schemeClr val="accent2"/>
              </a:buClr>
              <a:defRPr sz="2880" b="1" baseline="0">
                <a:solidFill>
                  <a:schemeClr val="accent1"/>
                </a:solidFill>
              </a:defRPr>
            </a:lvl2pPr>
            <a:lvl3pPr>
              <a:defRPr sz="288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major slide content item</a:t>
            </a:r>
          </a:p>
          <a:p>
            <a:pPr lvl="1"/>
            <a:r>
              <a:rPr lang="en-US" dirty="0"/>
              <a:t>Click to add minor slide content item</a:t>
            </a:r>
          </a:p>
          <a:p>
            <a:pPr lvl="0"/>
            <a:endParaRPr lang="en-AU" dirty="0"/>
          </a:p>
        </p:txBody>
      </p:sp>
    </p:spTree>
    <p:extLst>
      <p:ext uri="{BB962C8B-B14F-4D97-AF65-F5344CB8AC3E}">
        <p14:creationId xmlns:p14="http://schemas.microsoft.com/office/powerpoint/2010/main" val="1515980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 2 Column">
    <p:spTree>
      <p:nvGrpSpPr>
        <p:cNvPr id="1" name=""/>
        <p:cNvGrpSpPr/>
        <p:nvPr/>
      </p:nvGrpSpPr>
      <p:grpSpPr>
        <a:xfrm>
          <a:off x="0" y="0"/>
          <a:ext cx="0" cy="0"/>
          <a:chOff x="0" y="0"/>
          <a:chExt cx="0" cy="0"/>
        </a:xfrm>
      </p:grpSpPr>
      <p:sp>
        <p:nvSpPr>
          <p:cNvPr id="5" name="TextBox 4"/>
          <p:cNvSpPr txBox="1"/>
          <p:nvPr userDrawn="1"/>
        </p:nvSpPr>
        <p:spPr>
          <a:xfrm>
            <a:off x="623392" y="539552"/>
            <a:ext cx="5568619" cy="1200329"/>
          </a:xfrm>
          <a:prstGeom prst="rect">
            <a:avLst/>
          </a:prstGeom>
          <a:noFill/>
        </p:spPr>
        <p:txBody>
          <a:bodyPr wrap="square" rtlCol="0">
            <a:spAutoFit/>
          </a:bodyPr>
          <a:lstStyle/>
          <a:p>
            <a:r>
              <a:rPr lang="en-AU" sz="7200" b="1" cap="all" baseline="0" dirty="0">
                <a:solidFill>
                  <a:schemeClr val="accent1"/>
                </a:solidFill>
                <a:latin typeface="Calibri" pitchFamily="34" charset="0"/>
              </a:rPr>
              <a:t>contents</a:t>
            </a:r>
          </a:p>
        </p:txBody>
      </p:sp>
      <p:sp>
        <p:nvSpPr>
          <p:cNvPr id="6" name="Text Placeholder 17"/>
          <p:cNvSpPr>
            <a:spLocks noGrp="1"/>
          </p:cNvSpPr>
          <p:nvPr>
            <p:ph type="body" sz="quarter" idx="15" hasCustomPrompt="1"/>
          </p:nvPr>
        </p:nvSpPr>
        <p:spPr>
          <a:xfrm>
            <a:off x="623392" y="2363754"/>
            <a:ext cx="5472608" cy="2697427"/>
          </a:xfrm>
        </p:spPr>
        <p:txBody>
          <a:bodyPr>
            <a:normAutofit/>
          </a:bodyPr>
          <a:lstStyle>
            <a:lvl1pPr marL="216000" indent="-216000">
              <a:lnSpc>
                <a:spcPts val="4608"/>
              </a:lnSpc>
              <a:buClr>
                <a:schemeClr val="accent2"/>
              </a:buClr>
              <a:buFont typeface="WordyLight" pitchFamily="2" charset="0"/>
              <a:buChar char="•"/>
              <a:defRPr sz="2880" baseline="0">
                <a:solidFill>
                  <a:schemeClr val="accent1"/>
                </a:solidFill>
              </a:defRPr>
            </a:lvl1pPr>
            <a:lvl2pPr>
              <a:defRPr sz="2880" baseline="0">
                <a:solidFill>
                  <a:schemeClr val="bg1"/>
                </a:solidFill>
              </a:defRPr>
            </a:lvl2pPr>
            <a:lvl3pPr>
              <a:defRPr sz="288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 list</a:t>
            </a:r>
          </a:p>
          <a:p>
            <a:pPr lvl="0"/>
            <a:endParaRPr lang="en-AU" dirty="0"/>
          </a:p>
        </p:txBody>
      </p:sp>
      <p:sp>
        <p:nvSpPr>
          <p:cNvPr id="7" name="Text Placeholder 17"/>
          <p:cNvSpPr>
            <a:spLocks noGrp="1"/>
          </p:cNvSpPr>
          <p:nvPr>
            <p:ph type="body" sz="quarter" idx="16" hasCustomPrompt="1"/>
          </p:nvPr>
        </p:nvSpPr>
        <p:spPr>
          <a:xfrm>
            <a:off x="6384032" y="2363754"/>
            <a:ext cx="5280587" cy="2697427"/>
          </a:xfrm>
        </p:spPr>
        <p:txBody>
          <a:bodyPr>
            <a:normAutofit/>
          </a:bodyPr>
          <a:lstStyle>
            <a:lvl1pPr marL="216000" indent="-216000">
              <a:lnSpc>
                <a:spcPts val="4608"/>
              </a:lnSpc>
              <a:buClr>
                <a:schemeClr val="accent2"/>
              </a:buClr>
              <a:buFont typeface="WordyLight" pitchFamily="2" charset="0"/>
              <a:buChar char="•"/>
              <a:defRPr sz="2880" baseline="0">
                <a:solidFill>
                  <a:schemeClr val="accent1"/>
                </a:solidFill>
              </a:defRPr>
            </a:lvl1pPr>
            <a:lvl2pPr>
              <a:defRPr sz="2880" baseline="0">
                <a:solidFill>
                  <a:schemeClr val="bg1"/>
                </a:solidFill>
              </a:defRPr>
            </a:lvl2pPr>
            <a:lvl3pPr>
              <a:defRPr sz="288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 list</a:t>
            </a:r>
          </a:p>
          <a:p>
            <a:pPr lvl="0"/>
            <a:endParaRPr lang="en-AU" dirty="0"/>
          </a:p>
        </p:txBody>
      </p:sp>
    </p:spTree>
    <p:extLst>
      <p:ext uri="{BB962C8B-B14F-4D97-AF65-F5344CB8AC3E}">
        <p14:creationId xmlns:p14="http://schemas.microsoft.com/office/powerpoint/2010/main" val="4162074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8" name="Text Placeholder 13"/>
          <p:cNvSpPr>
            <a:spLocks noGrp="1"/>
          </p:cNvSpPr>
          <p:nvPr>
            <p:ph type="body" sz="quarter" idx="10" hasCustomPrompt="1"/>
          </p:nvPr>
        </p:nvSpPr>
        <p:spPr>
          <a:xfrm>
            <a:off x="239350" y="539553"/>
            <a:ext cx="11713301" cy="2400266"/>
          </a:xfrm>
          <a:prstGeom prst="rect">
            <a:avLst/>
          </a:prstGeom>
        </p:spPr>
        <p:txBody>
          <a:bodyPr>
            <a:noAutofit/>
          </a:bodyPr>
          <a:lstStyle>
            <a:lvl1pPr marL="0" indent="0">
              <a:buNone/>
              <a:defRPr sz="7200" b="1" cap="all" baseline="0">
                <a:solidFill>
                  <a:schemeClr val="accent1"/>
                </a:solidFill>
                <a:latin typeface="Calibri" pitchFamily="34" charset="0"/>
              </a:defRPr>
            </a:lvl1pPr>
            <a:lvl2pPr indent="0">
              <a:buNone/>
              <a:defRPr sz="8400" cap="all" baseline="0">
                <a:solidFill>
                  <a:schemeClr val="accent1"/>
                </a:solidFill>
                <a:latin typeface="WordyBlack" pitchFamily="2" charset="0"/>
              </a:defRPr>
            </a:lvl2pPr>
            <a:lvl3pPr indent="0">
              <a:buNone/>
              <a:defRPr sz="8400" cap="all" baseline="0">
                <a:solidFill>
                  <a:schemeClr val="accent1"/>
                </a:solidFill>
                <a:latin typeface="WordyBlack" pitchFamily="2" charset="0"/>
              </a:defRPr>
            </a:lvl3pPr>
            <a:lvl4pPr indent="0">
              <a:buNone/>
              <a:defRPr sz="8400" cap="all" baseline="0">
                <a:solidFill>
                  <a:schemeClr val="accent1"/>
                </a:solidFill>
                <a:latin typeface="WordyBlack" pitchFamily="2" charset="0"/>
              </a:defRPr>
            </a:lvl4pPr>
            <a:lvl5pPr indent="0">
              <a:buNone/>
              <a:defRPr sz="8400" cap="all" baseline="0">
                <a:solidFill>
                  <a:schemeClr val="accent1"/>
                </a:solidFill>
                <a:latin typeface="WordyBlack" pitchFamily="2" charset="0"/>
              </a:defRPr>
            </a:lvl5pPr>
          </a:lstStyle>
          <a:p>
            <a:pPr lvl="0"/>
            <a:r>
              <a:rPr lang="en-US" dirty="0"/>
              <a:t>Click to add section title.</a:t>
            </a:r>
          </a:p>
        </p:txBody>
      </p:sp>
      <p:sp>
        <p:nvSpPr>
          <p:cNvPr id="9" name="Text Placeholder 15"/>
          <p:cNvSpPr>
            <a:spLocks noGrp="1"/>
          </p:cNvSpPr>
          <p:nvPr>
            <p:ph type="body" sz="quarter" idx="11" hasCustomPrompt="1"/>
          </p:nvPr>
        </p:nvSpPr>
        <p:spPr>
          <a:xfrm>
            <a:off x="239351" y="3323863"/>
            <a:ext cx="10465163" cy="2409395"/>
          </a:xfrm>
          <a:prstGeom prst="rect">
            <a:avLst/>
          </a:prstGeom>
        </p:spPr>
        <p:txBody>
          <a:bodyPr/>
          <a:lstStyle>
            <a:lvl1pPr marL="0" indent="0">
              <a:buNone/>
              <a:defRPr sz="7200" b="1" cap="all" baseline="0">
                <a:solidFill>
                  <a:schemeClr val="accent1"/>
                </a:solidFill>
                <a:latin typeface="Calibri" pitchFamily="34" charset="0"/>
              </a:defRPr>
            </a:lvl1pPr>
          </a:lstStyle>
          <a:p>
            <a:pPr lvl="0"/>
            <a:r>
              <a:rPr lang="en-US" dirty="0"/>
              <a:t>Click to add headline.</a:t>
            </a:r>
          </a:p>
        </p:txBody>
      </p:sp>
    </p:spTree>
    <p:extLst>
      <p:ext uri="{BB962C8B-B14F-4D97-AF65-F5344CB8AC3E}">
        <p14:creationId xmlns:p14="http://schemas.microsoft.com/office/powerpoint/2010/main" val="2314937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formation - 2 column">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623392" y="404664"/>
            <a:ext cx="10945216" cy="1080120"/>
          </a:xfrm>
          <a:prstGeom prst="rect">
            <a:avLst/>
          </a:prstGeom>
        </p:spPr>
        <p:txBody>
          <a:bodyPr/>
          <a:lstStyle>
            <a:lvl1pPr marL="0" indent="0">
              <a:buNone/>
              <a:defRPr sz="7200" b="1" cap="all" baseline="0">
                <a:solidFill>
                  <a:schemeClr val="accent1"/>
                </a:solidFill>
                <a:latin typeface="Calibri" pitchFamily="34" charset="0"/>
              </a:defRPr>
            </a:lvl1pPr>
          </a:lstStyle>
          <a:p>
            <a:pPr lvl="0"/>
            <a:r>
              <a:rPr lang="en-US" dirty="0"/>
              <a:t>Add headline.</a:t>
            </a:r>
            <a:endParaRPr lang="en-AU" dirty="0"/>
          </a:p>
        </p:txBody>
      </p:sp>
      <p:sp>
        <p:nvSpPr>
          <p:cNvPr id="19" name="Text Placeholder 15"/>
          <p:cNvSpPr>
            <a:spLocks noGrp="1"/>
          </p:cNvSpPr>
          <p:nvPr>
            <p:ph type="body" sz="quarter" idx="14" hasCustomPrompt="1"/>
          </p:nvPr>
        </p:nvSpPr>
        <p:spPr>
          <a:xfrm>
            <a:off x="624152" y="1844824"/>
            <a:ext cx="10944456" cy="648072"/>
          </a:xfrm>
          <a:prstGeom prst="rect">
            <a:avLst/>
          </a:prstGeom>
        </p:spPr>
        <p:txBody>
          <a:bodyPr/>
          <a:lstStyle>
            <a:lvl1pPr>
              <a:buNone/>
              <a:defRPr sz="4320" baseline="0">
                <a:solidFill>
                  <a:schemeClr val="accent1"/>
                </a:solidFill>
              </a:defRPr>
            </a:lvl1pPr>
          </a:lstStyle>
          <a:p>
            <a:pPr lvl="0"/>
            <a:r>
              <a:rPr lang="en-US" dirty="0"/>
              <a:t>Add heading</a:t>
            </a:r>
          </a:p>
        </p:txBody>
      </p:sp>
      <p:sp>
        <p:nvSpPr>
          <p:cNvPr id="20" name="Text Placeholder 17"/>
          <p:cNvSpPr>
            <a:spLocks noGrp="1"/>
          </p:cNvSpPr>
          <p:nvPr>
            <p:ph type="body" sz="quarter" idx="15" hasCustomPrompt="1"/>
          </p:nvPr>
        </p:nvSpPr>
        <p:spPr>
          <a:xfrm>
            <a:off x="623392" y="2780928"/>
            <a:ext cx="5088565" cy="2160240"/>
          </a:xfrm>
          <a:prstGeom prst="rect">
            <a:avLst/>
          </a:prstGeom>
        </p:spPr>
        <p:txBody>
          <a:bodyPr>
            <a:normAutofit/>
          </a:bodyPr>
          <a:lstStyle>
            <a:lvl1pPr marL="0" indent="-216000">
              <a:spcBef>
                <a:spcPts val="278"/>
              </a:spcBef>
              <a:buFont typeface="WordyLight" pitchFamily="2" charset="0"/>
              <a:buChar char="•"/>
              <a:defRPr sz="2880">
                <a:solidFill>
                  <a:schemeClr val="accent1"/>
                </a:solidFill>
              </a:defRPr>
            </a:lvl1pPr>
            <a:lvl2pPr>
              <a:spcBef>
                <a:spcPts val="278"/>
              </a:spcBef>
              <a:defRPr sz="2160">
                <a:solidFill>
                  <a:schemeClr val="bg1"/>
                </a:solidFill>
              </a:defRPr>
            </a:lvl2pPr>
            <a:lvl3pPr>
              <a:spcBef>
                <a:spcPts val="278"/>
              </a:spcBef>
              <a:defRPr sz="216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a:t>
            </a:r>
            <a:endParaRPr lang="en-AU" dirty="0"/>
          </a:p>
        </p:txBody>
      </p:sp>
      <p:sp>
        <p:nvSpPr>
          <p:cNvPr id="6" name="Text Placeholder 17"/>
          <p:cNvSpPr>
            <a:spLocks noGrp="1"/>
          </p:cNvSpPr>
          <p:nvPr>
            <p:ph type="body" sz="quarter" idx="16" hasCustomPrompt="1"/>
          </p:nvPr>
        </p:nvSpPr>
        <p:spPr>
          <a:xfrm>
            <a:off x="6480043" y="2756926"/>
            <a:ext cx="5088565" cy="2160240"/>
          </a:xfrm>
          <a:prstGeom prst="rect">
            <a:avLst/>
          </a:prstGeom>
        </p:spPr>
        <p:txBody>
          <a:bodyPr>
            <a:normAutofit/>
          </a:bodyPr>
          <a:lstStyle>
            <a:lvl1pPr marL="0" indent="-216000">
              <a:spcBef>
                <a:spcPts val="278"/>
              </a:spcBef>
              <a:buFont typeface="WordyLight" pitchFamily="2" charset="0"/>
              <a:buChar char="•"/>
              <a:defRPr sz="2880">
                <a:solidFill>
                  <a:schemeClr val="accent1"/>
                </a:solidFill>
              </a:defRPr>
            </a:lvl1pPr>
            <a:lvl2pPr>
              <a:spcBef>
                <a:spcPts val="278"/>
              </a:spcBef>
              <a:defRPr sz="2160">
                <a:solidFill>
                  <a:schemeClr val="bg1"/>
                </a:solidFill>
              </a:defRPr>
            </a:lvl2pPr>
            <a:lvl3pPr>
              <a:spcBef>
                <a:spcPts val="278"/>
              </a:spcBef>
              <a:defRPr sz="216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a:t>
            </a:r>
            <a:endParaRPr lang="en-AU" dirty="0"/>
          </a:p>
        </p:txBody>
      </p:sp>
    </p:spTree>
    <p:extLst>
      <p:ext uri="{BB962C8B-B14F-4D97-AF65-F5344CB8AC3E}">
        <p14:creationId xmlns:p14="http://schemas.microsoft.com/office/powerpoint/2010/main" val="3069618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formation with pictur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623392" y="403200"/>
            <a:ext cx="10945216" cy="1224136"/>
          </a:xfrm>
          <a:prstGeom prst="rect">
            <a:avLst/>
          </a:prstGeom>
        </p:spPr>
        <p:txBody>
          <a:bodyPr/>
          <a:lstStyle>
            <a:lvl1pPr marL="0" indent="0">
              <a:buNone/>
              <a:defRPr sz="7200" b="1" cap="all" baseline="0">
                <a:solidFill>
                  <a:schemeClr val="accent1"/>
                </a:solidFill>
                <a:latin typeface="Calibri" pitchFamily="34" charset="0"/>
              </a:defRPr>
            </a:lvl1pPr>
          </a:lstStyle>
          <a:p>
            <a:pPr lvl="0"/>
            <a:r>
              <a:rPr lang="en-US" dirty="0"/>
              <a:t>Add headline.</a:t>
            </a:r>
            <a:endParaRPr lang="en-AU" dirty="0"/>
          </a:p>
        </p:txBody>
      </p:sp>
      <p:sp>
        <p:nvSpPr>
          <p:cNvPr id="19" name="Text Placeholder 15"/>
          <p:cNvSpPr>
            <a:spLocks noGrp="1"/>
          </p:cNvSpPr>
          <p:nvPr>
            <p:ph type="body" sz="quarter" idx="14" hasCustomPrompt="1"/>
          </p:nvPr>
        </p:nvSpPr>
        <p:spPr>
          <a:xfrm>
            <a:off x="624152" y="1844824"/>
            <a:ext cx="5183816" cy="648072"/>
          </a:xfrm>
          <a:prstGeom prst="rect">
            <a:avLst/>
          </a:prstGeom>
        </p:spPr>
        <p:txBody>
          <a:bodyPr/>
          <a:lstStyle>
            <a:lvl1pPr>
              <a:buNone/>
              <a:defRPr sz="4320" baseline="0">
                <a:solidFill>
                  <a:schemeClr val="accent1"/>
                </a:solidFill>
              </a:defRPr>
            </a:lvl1pPr>
          </a:lstStyle>
          <a:p>
            <a:pPr lvl="0"/>
            <a:r>
              <a:rPr lang="en-US" dirty="0"/>
              <a:t>Add heading</a:t>
            </a:r>
          </a:p>
        </p:txBody>
      </p:sp>
      <p:sp>
        <p:nvSpPr>
          <p:cNvPr id="20" name="Text Placeholder 17"/>
          <p:cNvSpPr>
            <a:spLocks noGrp="1"/>
          </p:cNvSpPr>
          <p:nvPr>
            <p:ph type="body" sz="quarter" idx="15" hasCustomPrompt="1"/>
          </p:nvPr>
        </p:nvSpPr>
        <p:spPr>
          <a:xfrm>
            <a:off x="623392" y="2780929"/>
            <a:ext cx="5184576" cy="2232248"/>
          </a:xfrm>
          <a:prstGeom prst="rect">
            <a:avLst/>
          </a:prstGeom>
        </p:spPr>
        <p:txBody>
          <a:bodyPr>
            <a:normAutofit/>
          </a:bodyPr>
          <a:lstStyle>
            <a:lvl1pPr marL="0" indent="-216000">
              <a:buFont typeface="WordyLight" pitchFamily="2" charset="0"/>
              <a:buChar char="•"/>
              <a:defRPr sz="2880">
                <a:solidFill>
                  <a:schemeClr val="accent1"/>
                </a:solidFill>
              </a:defRPr>
            </a:lvl1pPr>
            <a:lvl2pPr>
              <a:defRPr sz="2160">
                <a:solidFill>
                  <a:schemeClr val="bg1"/>
                </a:solidFill>
              </a:defRPr>
            </a:lvl2pPr>
            <a:lvl3pPr>
              <a:defRPr sz="216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a:t>
            </a:r>
            <a:endParaRPr lang="en-AU" dirty="0"/>
          </a:p>
        </p:txBody>
      </p:sp>
      <p:pic>
        <p:nvPicPr>
          <p:cNvPr id="9" name="Picture 8" descr="122183006.jpg"/>
          <p:cNvPicPr>
            <a:picLocks noChangeAspect="1"/>
          </p:cNvPicPr>
          <p:nvPr userDrawn="1"/>
        </p:nvPicPr>
        <p:blipFill>
          <a:blip r:embed="rId2" cstate="print"/>
          <a:srcRect l="15619" t="13363" r="15619"/>
          <a:stretch>
            <a:fillRect/>
          </a:stretch>
        </p:blipFill>
        <p:spPr>
          <a:xfrm>
            <a:off x="6960096" y="1892830"/>
            <a:ext cx="3583832" cy="3168352"/>
          </a:xfrm>
          <a:prstGeom prst="rect">
            <a:avLst/>
          </a:prstGeom>
        </p:spPr>
      </p:pic>
    </p:spTree>
    <p:extLst>
      <p:ext uri="{BB962C8B-B14F-4D97-AF65-F5344CB8AC3E}">
        <p14:creationId xmlns:p14="http://schemas.microsoft.com/office/powerpoint/2010/main" val="2727082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formation - 1 column">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623392" y="403200"/>
            <a:ext cx="10945216" cy="1224136"/>
          </a:xfrm>
          <a:prstGeom prst="rect">
            <a:avLst/>
          </a:prstGeom>
        </p:spPr>
        <p:txBody>
          <a:bodyPr/>
          <a:lstStyle>
            <a:lvl1pPr marL="0" indent="0">
              <a:buNone/>
              <a:defRPr sz="7200" b="1" cap="all" baseline="0">
                <a:solidFill>
                  <a:schemeClr val="accent1"/>
                </a:solidFill>
                <a:latin typeface="Calibri" pitchFamily="34" charset="0"/>
              </a:defRPr>
            </a:lvl1pPr>
          </a:lstStyle>
          <a:p>
            <a:pPr lvl="0"/>
            <a:r>
              <a:rPr lang="en-US" dirty="0"/>
              <a:t>Add headline.</a:t>
            </a:r>
            <a:endParaRPr lang="en-AU" dirty="0"/>
          </a:p>
        </p:txBody>
      </p:sp>
      <p:sp>
        <p:nvSpPr>
          <p:cNvPr id="19" name="Text Placeholder 15"/>
          <p:cNvSpPr>
            <a:spLocks noGrp="1"/>
          </p:cNvSpPr>
          <p:nvPr>
            <p:ph type="body" sz="quarter" idx="14" hasCustomPrompt="1"/>
          </p:nvPr>
        </p:nvSpPr>
        <p:spPr>
          <a:xfrm>
            <a:off x="624152" y="1844824"/>
            <a:ext cx="5183816" cy="648072"/>
          </a:xfrm>
          <a:prstGeom prst="rect">
            <a:avLst/>
          </a:prstGeom>
        </p:spPr>
        <p:txBody>
          <a:bodyPr/>
          <a:lstStyle>
            <a:lvl1pPr>
              <a:buNone/>
              <a:defRPr sz="4320" baseline="0">
                <a:solidFill>
                  <a:schemeClr val="accent1"/>
                </a:solidFill>
              </a:defRPr>
            </a:lvl1pPr>
          </a:lstStyle>
          <a:p>
            <a:pPr lvl="0"/>
            <a:r>
              <a:rPr lang="en-US" dirty="0"/>
              <a:t>Add heading</a:t>
            </a:r>
          </a:p>
        </p:txBody>
      </p:sp>
      <p:sp>
        <p:nvSpPr>
          <p:cNvPr id="20" name="Text Placeholder 17"/>
          <p:cNvSpPr>
            <a:spLocks noGrp="1"/>
          </p:cNvSpPr>
          <p:nvPr>
            <p:ph type="body" sz="quarter" idx="15" hasCustomPrompt="1"/>
          </p:nvPr>
        </p:nvSpPr>
        <p:spPr>
          <a:xfrm>
            <a:off x="623392" y="2780928"/>
            <a:ext cx="5184576" cy="3456384"/>
          </a:xfrm>
          <a:prstGeom prst="rect">
            <a:avLst/>
          </a:prstGeom>
        </p:spPr>
        <p:txBody>
          <a:bodyPr>
            <a:normAutofit/>
          </a:bodyPr>
          <a:lstStyle>
            <a:lvl1pPr marL="0" indent="-216000">
              <a:buFont typeface="WordyLight" pitchFamily="2" charset="0"/>
              <a:buChar char="•"/>
              <a:defRPr sz="2880">
                <a:solidFill>
                  <a:schemeClr val="accent1"/>
                </a:solidFill>
              </a:defRPr>
            </a:lvl1pPr>
            <a:lvl2pPr>
              <a:defRPr sz="2160">
                <a:solidFill>
                  <a:schemeClr val="bg1"/>
                </a:solidFill>
              </a:defRPr>
            </a:lvl2pPr>
            <a:lvl3pPr>
              <a:defRPr sz="2160">
                <a:solidFill>
                  <a:schemeClr val="bg1"/>
                </a:solidFill>
              </a:defRPr>
            </a:lvl3pPr>
            <a:lvl4pPr>
              <a:defRPr sz="2880">
                <a:solidFill>
                  <a:schemeClr val="bg1"/>
                </a:solidFill>
              </a:defRPr>
            </a:lvl4pPr>
            <a:lvl5pPr>
              <a:defRPr sz="2880">
                <a:solidFill>
                  <a:schemeClr val="bg1"/>
                </a:solidFill>
              </a:defRPr>
            </a:lvl5pPr>
          </a:lstStyle>
          <a:p>
            <a:pPr lvl="0"/>
            <a:r>
              <a:rPr lang="en-US" dirty="0"/>
              <a:t>Click to add content</a:t>
            </a:r>
            <a:endParaRPr lang="en-AU" dirty="0"/>
          </a:p>
        </p:txBody>
      </p:sp>
    </p:spTree>
    <p:extLst>
      <p:ext uri="{BB962C8B-B14F-4D97-AF65-F5344CB8AC3E}">
        <p14:creationId xmlns:p14="http://schemas.microsoft.com/office/powerpoint/2010/main" val="2108441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idx="1"/>
          </p:nvPr>
        </p:nvSpPr>
        <p:spPr bwMode="auto">
          <a:xfrm>
            <a:off x="623392" y="1556794"/>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lvl1pPr>
          </a:lstStyle>
          <a:p>
            <a:pPr lvl="0"/>
            <a:r>
              <a:rPr lang="en-US" noProof="0"/>
              <a:t>Click to edit Master text styles</a:t>
            </a:r>
          </a:p>
        </p:txBody>
      </p:sp>
    </p:spTree>
    <p:extLst>
      <p:ext uri="{BB962C8B-B14F-4D97-AF65-F5344CB8AC3E}">
        <p14:creationId xmlns:p14="http://schemas.microsoft.com/office/powerpoint/2010/main" val="34947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0F40F-5A12-4CB9-9934-E0E1CD611371}" type="datetimeFigureOut">
              <a:rPr lang="en-AU" smtClean="0"/>
              <a:t>21/05/2024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D4ED63F-4AEF-42A5-885D-8255477B17DA}" type="slidenum">
              <a:rPr lang="en-AU" smtClean="0"/>
              <a:t>‹#›</a:t>
            </a:fld>
            <a:endParaRPr lang="en-AU"/>
          </a:p>
        </p:txBody>
      </p:sp>
    </p:spTree>
    <p:extLst>
      <p:ext uri="{BB962C8B-B14F-4D97-AF65-F5344CB8AC3E}">
        <p14:creationId xmlns:p14="http://schemas.microsoft.com/office/powerpoint/2010/main" val="769265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301BC1A6-FA88-4814-A368-FA1F0C3E5EF9}"/>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373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cNvSpPr>
            <a:spLocks noGrp="1"/>
          </p:cNvSpPr>
          <p:nvPr>
            <p:ph type="ctrTitle" hasCustomPrompt="1"/>
          </p:nvPr>
        </p:nvSpPr>
        <p:spPr>
          <a:xfrm>
            <a:off x="5008708" y="980331"/>
            <a:ext cx="5292000" cy="2016000"/>
          </a:xfrm>
        </p:spPr>
        <p:txBody>
          <a:bodyPr anchor="b"/>
          <a:lstStyle>
            <a:lvl1pPr marL="432000" indent="-432000" algn="l">
              <a:lnSpc>
                <a:spcPct val="100000"/>
              </a:lnSpc>
              <a:buClr>
                <a:schemeClr val="accent5"/>
              </a:buClr>
              <a:buSzPct val="75000"/>
              <a:buFont typeface="Wingdings 3" panose="05040102010807070707" pitchFamily="18" charset="2"/>
              <a:buChar char=""/>
              <a:defRPr sz="4200" b="0">
                <a:solidFill>
                  <a:schemeClr val="bg2"/>
                </a:solidFill>
              </a:defRPr>
            </a:lvl1pPr>
          </a:lstStyle>
          <a:p>
            <a:r>
              <a:rPr lang="en-US" dirty="0"/>
              <a:t>Click to add title</a:t>
            </a:r>
            <a:endParaRPr lang="en-GB" dirty="0"/>
          </a:p>
        </p:txBody>
      </p:sp>
      <p:sp>
        <p:nvSpPr>
          <p:cNvPr id="3" name="Subtitle"/>
          <p:cNvSpPr>
            <a:spLocks noGrp="1"/>
          </p:cNvSpPr>
          <p:nvPr>
            <p:ph type="subTitle" idx="1" hasCustomPrompt="1"/>
          </p:nvPr>
        </p:nvSpPr>
        <p:spPr>
          <a:xfrm>
            <a:off x="5427256" y="3240515"/>
            <a:ext cx="4873452" cy="720000"/>
          </a:xfrm>
        </p:spPr>
        <p:txBody>
          <a:bodyPr/>
          <a:lstStyle>
            <a:lvl1pPr marL="0" indent="0" algn="l">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grpSp>
        <p:nvGrpSpPr>
          <p:cNvPr id="8" name="Graphics">
            <a:extLst>
              <a:ext uri="{FF2B5EF4-FFF2-40B4-BE49-F238E27FC236}">
                <a16:creationId xmlns:a16="http://schemas.microsoft.com/office/drawing/2014/main" id="{F9047B9D-4C2D-48A6-8F8E-9A28F89D4197}"/>
              </a:ext>
              <a:ext uri="{C183D7F6-B498-43B3-948B-1728B52AA6E4}">
                <adec:decorative xmlns:adec="http://schemas.microsoft.com/office/drawing/2017/decorative" val="1"/>
              </a:ext>
            </a:extLst>
          </p:cNvPr>
          <p:cNvGrpSpPr>
            <a:grpSpLocks noChangeAspect="1"/>
          </p:cNvGrpSpPr>
          <p:nvPr userDrawn="1"/>
        </p:nvGrpSpPr>
        <p:grpSpPr bwMode="auto">
          <a:xfrm>
            <a:off x="0" y="0"/>
            <a:ext cx="4440238" cy="6858000"/>
            <a:chOff x="2440" y="2"/>
            <a:chExt cx="2797" cy="4320"/>
          </a:xfrm>
        </p:grpSpPr>
        <p:sp>
          <p:nvSpPr>
            <p:cNvPr id="17" name="Shape">
              <a:extLst>
                <a:ext uri="{FF2B5EF4-FFF2-40B4-BE49-F238E27FC236}">
                  <a16:creationId xmlns:a16="http://schemas.microsoft.com/office/drawing/2014/main" id="{37AB17E1-AF63-49BB-87F9-00267E607B48}"/>
                </a:ext>
              </a:extLst>
            </p:cNvPr>
            <p:cNvSpPr>
              <a:spLocks/>
            </p:cNvSpPr>
            <p:nvPr userDrawn="1"/>
          </p:nvSpPr>
          <p:spPr bwMode="auto">
            <a:xfrm>
              <a:off x="2440" y="2"/>
              <a:ext cx="2797" cy="3025"/>
            </a:xfrm>
            <a:custGeom>
              <a:avLst/>
              <a:gdLst>
                <a:gd name="T0" fmla="*/ 0 w 1863"/>
                <a:gd name="T1" fmla="*/ 1419 h 2017"/>
                <a:gd name="T2" fmla="*/ 895 w 1863"/>
                <a:gd name="T3" fmla="*/ 2017 h 2017"/>
                <a:gd name="T4" fmla="*/ 1863 w 1863"/>
                <a:gd name="T5" fmla="*/ 1049 h 2017"/>
                <a:gd name="T6" fmla="*/ 1863 w 1863"/>
                <a:gd name="T7" fmla="*/ 0 h 2017"/>
                <a:gd name="T8" fmla="*/ 0 w 1863"/>
                <a:gd name="T9" fmla="*/ 0 h 2017"/>
                <a:gd name="T10" fmla="*/ 0 w 1863"/>
                <a:gd name="T11" fmla="*/ 1419 h 2017"/>
              </a:gdLst>
              <a:ahLst/>
              <a:cxnLst>
                <a:cxn ang="0">
                  <a:pos x="T0" y="T1"/>
                </a:cxn>
                <a:cxn ang="0">
                  <a:pos x="T2" y="T3"/>
                </a:cxn>
                <a:cxn ang="0">
                  <a:pos x="T4" y="T5"/>
                </a:cxn>
                <a:cxn ang="0">
                  <a:pos x="T6" y="T7"/>
                </a:cxn>
                <a:cxn ang="0">
                  <a:pos x="T8" y="T9"/>
                </a:cxn>
                <a:cxn ang="0">
                  <a:pos x="T10" y="T11"/>
                </a:cxn>
              </a:cxnLst>
              <a:rect l="0" t="0" r="r" b="b"/>
              <a:pathLst>
                <a:path w="1863" h="2017">
                  <a:moveTo>
                    <a:pt x="0" y="1419"/>
                  </a:moveTo>
                  <a:cubicBezTo>
                    <a:pt x="146" y="1770"/>
                    <a:pt x="491" y="2017"/>
                    <a:pt x="895" y="2017"/>
                  </a:cubicBezTo>
                  <a:cubicBezTo>
                    <a:pt x="1430" y="2017"/>
                    <a:pt x="1863" y="1584"/>
                    <a:pt x="1863" y="1049"/>
                  </a:cubicBezTo>
                  <a:cubicBezTo>
                    <a:pt x="1863" y="0"/>
                    <a:pt x="1863" y="0"/>
                    <a:pt x="1863" y="0"/>
                  </a:cubicBezTo>
                  <a:cubicBezTo>
                    <a:pt x="0" y="0"/>
                    <a:pt x="0" y="0"/>
                    <a:pt x="0" y="0"/>
                  </a:cubicBezTo>
                  <a:lnTo>
                    <a:pt x="0" y="14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Shape">
              <a:extLst>
                <a:ext uri="{FF2B5EF4-FFF2-40B4-BE49-F238E27FC236}">
                  <a16:creationId xmlns:a16="http://schemas.microsoft.com/office/drawing/2014/main" id="{9CE2732B-AAB2-4870-8ACA-483F04FBBBF7}"/>
                </a:ext>
              </a:extLst>
            </p:cNvPr>
            <p:cNvSpPr>
              <a:spLocks/>
            </p:cNvSpPr>
            <p:nvPr userDrawn="1"/>
          </p:nvSpPr>
          <p:spPr bwMode="auto">
            <a:xfrm>
              <a:off x="2440" y="3161"/>
              <a:ext cx="2768" cy="1161"/>
            </a:xfrm>
            <a:custGeom>
              <a:avLst/>
              <a:gdLst>
                <a:gd name="T0" fmla="*/ 1844 w 1844"/>
                <a:gd name="T1" fmla="*/ 774 h 774"/>
                <a:gd name="T2" fmla="*/ 895 w 1844"/>
                <a:gd name="T3" fmla="*/ 0 h 774"/>
                <a:gd name="T4" fmla="*/ 0 w 1844"/>
                <a:gd name="T5" fmla="*/ 598 h 774"/>
                <a:gd name="T6" fmla="*/ 0 w 1844"/>
                <a:gd name="T7" fmla="*/ 774 h 774"/>
                <a:gd name="T8" fmla="*/ 1844 w 1844"/>
                <a:gd name="T9" fmla="*/ 774 h 774"/>
              </a:gdLst>
              <a:ahLst/>
              <a:cxnLst>
                <a:cxn ang="0">
                  <a:pos x="T0" y="T1"/>
                </a:cxn>
                <a:cxn ang="0">
                  <a:pos x="T2" y="T3"/>
                </a:cxn>
                <a:cxn ang="0">
                  <a:pos x="T4" y="T5"/>
                </a:cxn>
                <a:cxn ang="0">
                  <a:pos x="T6" y="T7"/>
                </a:cxn>
                <a:cxn ang="0">
                  <a:pos x="T8" y="T9"/>
                </a:cxn>
              </a:cxnLst>
              <a:rect l="0" t="0" r="r" b="b"/>
              <a:pathLst>
                <a:path w="1844" h="774">
                  <a:moveTo>
                    <a:pt x="1844" y="774"/>
                  </a:moveTo>
                  <a:cubicBezTo>
                    <a:pt x="1754" y="333"/>
                    <a:pt x="1364" y="0"/>
                    <a:pt x="895" y="0"/>
                  </a:cubicBezTo>
                  <a:cubicBezTo>
                    <a:pt x="492" y="0"/>
                    <a:pt x="146" y="247"/>
                    <a:pt x="0" y="598"/>
                  </a:cubicBezTo>
                  <a:cubicBezTo>
                    <a:pt x="0" y="774"/>
                    <a:pt x="0" y="774"/>
                    <a:pt x="0" y="774"/>
                  </a:cubicBezTo>
                  <a:lnTo>
                    <a:pt x="1844" y="77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12" name="Deakin Logo" descr="Deakin Logo">
            <a:extLst>
              <a:ext uri="{FF2B5EF4-FFF2-40B4-BE49-F238E27FC236}">
                <a16:creationId xmlns:a16="http://schemas.microsoft.com/office/drawing/2014/main" id="{69E87CCB-CBBD-4B69-825A-5D4AEE2801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02472" y="4254596"/>
            <a:ext cx="1462648" cy="1460493"/>
          </a:xfrm>
          <a:prstGeom prst="rect">
            <a:avLst/>
          </a:prstGeom>
        </p:spPr>
      </p:pic>
      <p:sp>
        <p:nvSpPr>
          <p:cNvPr id="10" name="Footer/CRICOS">
            <a:extLst>
              <a:ext uri="{FF2B5EF4-FFF2-40B4-BE49-F238E27FC236}">
                <a16:creationId xmlns:a16="http://schemas.microsoft.com/office/drawing/2014/main" id="{F8DE3B7A-A5C5-4CF9-8D01-B802B4A97DC9}"/>
              </a:ext>
            </a:extLst>
          </p:cNvPr>
          <p:cNvSpPr>
            <a:spLocks noGrp="1"/>
          </p:cNvSpPr>
          <p:nvPr>
            <p:ph type="ftr" sz="quarter" idx="11"/>
          </p:nvPr>
        </p:nvSpPr>
        <p:spPr>
          <a:xfrm>
            <a:off x="5302171" y="6579113"/>
            <a:ext cx="6624000" cy="144000"/>
          </a:xfrm>
          <a:prstGeom prst="rect">
            <a:avLst/>
          </a:prstGeom>
        </p:spPr>
        <p:txBody>
          <a:bodyPr lIns="90000" tIns="36000" rIns="0" bIns="36000"/>
          <a:lstStyle>
            <a:lvl1pPr>
              <a:defRPr sz="500">
                <a:solidFill>
                  <a:schemeClr val="bg1"/>
                </a:solidFill>
              </a:defRPr>
            </a:lvl1pPr>
          </a:lstStyle>
          <a:p>
            <a:pPr algn="r"/>
            <a:r>
              <a:rPr lang="en-AU" dirty="0"/>
              <a:t>Deakin University </a:t>
            </a:r>
            <a:r>
              <a:rPr lang="en-AU" dirty="0" err="1"/>
              <a:t>CRICOS</a:t>
            </a:r>
            <a:r>
              <a:rPr lang="en-AU" dirty="0"/>
              <a:t> Provider Code: </a:t>
            </a:r>
            <a:r>
              <a:rPr lang="en-AU" dirty="0" err="1"/>
              <a:t>00113B</a:t>
            </a:r>
            <a:endParaRPr lang="en-GB" dirty="0"/>
          </a:p>
        </p:txBody>
      </p:sp>
    </p:spTree>
    <p:extLst>
      <p:ext uri="{BB962C8B-B14F-4D97-AF65-F5344CB8AC3E}">
        <p14:creationId xmlns:p14="http://schemas.microsoft.com/office/powerpoint/2010/main" val="2072427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A">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474969-1787-479A-924E-1D2D1F2AE7AC}"/>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29">
            <a:extLst>
              <a:ext uri="{FF2B5EF4-FFF2-40B4-BE49-F238E27FC236}">
                <a16:creationId xmlns:a16="http://schemas.microsoft.com/office/drawing/2014/main" id="{E7AE052A-B77F-4049-9BBA-BEC841AE0D99}"/>
              </a:ext>
            </a:extLst>
          </p:cNvPr>
          <p:cNvSpPr>
            <a:spLocks noGrp="1"/>
          </p:cNvSpPr>
          <p:nvPr>
            <p:ph type="pic" sz="quarter" idx="14" hasCustomPrompt="1"/>
          </p:nvPr>
        </p:nvSpPr>
        <p:spPr>
          <a:xfrm>
            <a:off x="8326436" y="601980"/>
            <a:ext cx="3865565" cy="565744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a:solidFill>
            <a:schemeClr val="bg1">
              <a:lumMod val="75000"/>
            </a:schemeClr>
          </a:solidFill>
        </p:spPr>
        <p:txBody>
          <a:bodyPr wrap="square" tIns="1548000">
            <a:noAutofit/>
          </a:bodyPr>
          <a:lstStyle>
            <a:lvl1pPr algn="ctr">
              <a:defRPr sz="1400">
                <a:solidFill>
                  <a:schemeClr val="bg1"/>
                </a:solidFill>
              </a:defRPr>
            </a:lvl1pPr>
          </a:lstStyle>
          <a:p>
            <a:r>
              <a:rPr lang="en-AU" sz="1400" dirty="0"/>
              <a:t>Click Icon to Add Image</a:t>
            </a:r>
            <a:endParaRPr lang="en-AU" dirty="0"/>
          </a:p>
        </p:txBody>
      </p:sp>
      <p:sp>
        <p:nvSpPr>
          <p:cNvPr id="19" name="Freeform: Shape 18">
            <a:extLst>
              <a:ext uri="{FF2B5EF4-FFF2-40B4-BE49-F238E27FC236}">
                <a16:creationId xmlns:a16="http://schemas.microsoft.com/office/drawing/2014/main" id="{AC22E693-5B73-479C-B297-AC021617C7C9}"/>
              </a:ext>
            </a:extLst>
          </p:cNvPr>
          <p:cNvSpPr>
            <a:spLocks/>
          </p:cNvSpPr>
          <p:nvPr userDrawn="1"/>
        </p:nvSpPr>
        <p:spPr bwMode="auto">
          <a:xfrm>
            <a:off x="0" y="601980"/>
            <a:ext cx="8245719" cy="5657444"/>
          </a:xfrm>
          <a:custGeom>
            <a:avLst/>
            <a:gdLst>
              <a:gd name="connsiteX0" fmla="*/ 0 w 8245719"/>
              <a:gd name="connsiteY0" fmla="*/ 0 h 5657444"/>
              <a:gd name="connsiteX1" fmla="*/ 2413221 w 8245719"/>
              <a:gd name="connsiteY1" fmla="*/ 0 h 5657444"/>
              <a:gd name="connsiteX2" fmla="*/ 2560722 w 8245719"/>
              <a:gd name="connsiteY2" fmla="*/ 0 h 5657444"/>
              <a:gd name="connsiteX3" fmla="*/ 2686080 w 8245719"/>
              <a:gd name="connsiteY3" fmla="*/ 0 h 5657444"/>
              <a:gd name="connsiteX4" fmla="*/ 5416593 w 8245719"/>
              <a:gd name="connsiteY4" fmla="*/ 0 h 5657444"/>
              <a:gd name="connsiteX5" fmla="*/ 8245719 w 8245719"/>
              <a:gd name="connsiteY5" fmla="*/ 2828722 h 5657444"/>
              <a:gd name="connsiteX6" fmla="*/ 5416593 w 8245719"/>
              <a:gd name="connsiteY6" fmla="*/ 5657444 h 5657444"/>
              <a:gd name="connsiteX7" fmla="*/ 2571602 w 8245719"/>
              <a:gd name="connsiteY7" fmla="*/ 5657444 h 5657444"/>
              <a:gd name="connsiteX8" fmla="*/ 2560722 w 8245719"/>
              <a:gd name="connsiteY8" fmla="*/ 5657444 h 5657444"/>
              <a:gd name="connsiteX9" fmla="*/ 2504877 w 8245719"/>
              <a:gd name="connsiteY9" fmla="*/ 5657444 h 5657444"/>
              <a:gd name="connsiteX10" fmla="*/ 2413221 w 8245719"/>
              <a:gd name="connsiteY10" fmla="*/ 5657444 h 5657444"/>
              <a:gd name="connsiteX11" fmla="*/ 0 w 8245719"/>
              <a:gd name="connsiteY11" fmla="*/ 5657444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5719" h="5657444">
                <a:moveTo>
                  <a:pt x="0" y="0"/>
                </a:moveTo>
                <a:lnTo>
                  <a:pt x="2413221" y="0"/>
                </a:lnTo>
                <a:lnTo>
                  <a:pt x="2560722" y="0"/>
                </a:lnTo>
                <a:lnTo>
                  <a:pt x="2686080" y="0"/>
                </a:lnTo>
                <a:cubicBezTo>
                  <a:pt x="5416593" y="0"/>
                  <a:pt x="5416593" y="0"/>
                  <a:pt x="5416593" y="0"/>
                </a:cubicBezTo>
                <a:cubicBezTo>
                  <a:pt x="6978474" y="0"/>
                  <a:pt x="8245719" y="1267065"/>
                  <a:pt x="8245719" y="2828722"/>
                </a:cubicBezTo>
                <a:cubicBezTo>
                  <a:pt x="8245719" y="4390380"/>
                  <a:pt x="6978474" y="5657444"/>
                  <a:pt x="5416593" y="5657444"/>
                </a:cubicBezTo>
                <a:cubicBezTo>
                  <a:pt x="3539486" y="5657444"/>
                  <a:pt x="2835570" y="5657444"/>
                  <a:pt x="2571602" y="5657444"/>
                </a:cubicBezTo>
                <a:lnTo>
                  <a:pt x="2560722" y="5657444"/>
                </a:lnTo>
                <a:lnTo>
                  <a:pt x="2504877" y="5657444"/>
                </a:lnTo>
                <a:cubicBezTo>
                  <a:pt x="2413221" y="5657444"/>
                  <a:pt x="2413221" y="5657444"/>
                  <a:pt x="2413221" y="5657444"/>
                </a:cubicBezTo>
                <a:lnTo>
                  <a:pt x="0" y="5657444"/>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AU"/>
          </a:p>
        </p:txBody>
      </p:sp>
      <p:sp>
        <p:nvSpPr>
          <p:cNvPr id="2" name="Title 1"/>
          <p:cNvSpPr>
            <a:spLocks noGrp="1"/>
          </p:cNvSpPr>
          <p:nvPr userDrawn="1">
            <p:ph type="title" hasCustomPrompt="1"/>
          </p:nvPr>
        </p:nvSpPr>
        <p:spPr>
          <a:xfrm>
            <a:off x="585538" y="1693697"/>
            <a:ext cx="6039852" cy="1490662"/>
          </a:xfrm>
        </p:spPr>
        <p:txBody>
          <a:bodyPr anchor="b"/>
          <a:lstStyle>
            <a:lvl1pPr>
              <a:defRPr sz="4500" b="0">
                <a:solidFill>
                  <a:schemeClr val="bg1"/>
                </a:solidFill>
              </a:defRPr>
            </a:lvl1pPr>
          </a:lstStyle>
          <a:p>
            <a:r>
              <a:rPr lang="en-US" dirty="0"/>
              <a:t>Click to add title</a:t>
            </a:r>
            <a:endParaRPr lang="en-GB" dirty="0"/>
          </a:p>
        </p:txBody>
      </p:sp>
      <p:sp>
        <p:nvSpPr>
          <p:cNvPr id="5" name="Footer Placeholder 4"/>
          <p:cNvSpPr>
            <a:spLocks noGrp="1"/>
          </p:cNvSpPr>
          <p:nvPr userDrawn="1">
            <p:ph type="ftr" sz="quarter" idx="11"/>
          </p:nvPr>
        </p:nvSpPr>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3212433"/>
            <a:ext cx="604043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6368" y="2319290"/>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97877" y="5461314"/>
            <a:ext cx="493409"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50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B">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BA4DE8-38D7-442D-A110-51B4EF65A77C}"/>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icture Placeholder 52">
            <a:extLst>
              <a:ext uri="{FF2B5EF4-FFF2-40B4-BE49-F238E27FC236}">
                <a16:creationId xmlns:a16="http://schemas.microsoft.com/office/drawing/2014/main" id="{A8485562-E630-4C57-98C3-B101EF15FC6C}"/>
              </a:ext>
            </a:extLst>
          </p:cNvPr>
          <p:cNvSpPr>
            <a:spLocks noGrp="1"/>
          </p:cNvSpPr>
          <p:nvPr>
            <p:ph type="pic" sz="quarter" idx="14" hasCustomPrompt="1"/>
          </p:nvPr>
        </p:nvSpPr>
        <p:spPr>
          <a:xfrm>
            <a:off x="2769693" y="-3665"/>
            <a:ext cx="9422307" cy="6858000"/>
          </a:xfrm>
          <a:custGeom>
            <a:avLst/>
            <a:gdLst>
              <a:gd name="connsiteX0" fmla="*/ 3980197 w 9422307"/>
              <a:gd name="connsiteY0" fmla="*/ 0 h 6858000"/>
              <a:gd name="connsiteX1" fmla="*/ 9422307 w 9422307"/>
              <a:gd name="connsiteY1" fmla="*/ 0 h 6858000"/>
              <a:gd name="connsiteX2" fmla="*/ 9422307 w 9422307"/>
              <a:gd name="connsiteY2" fmla="*/ 6858000 h 6858000"/>
              <a:gd name="connsiteX3" fmla="*/ 0 w 9422307"/>
              <a:gd name="connsiteY3" fmla="*/ 6858000 h 6858000"/>
              <a:gd name="connsiteX4" fmla="*/ 1570767 w 9422307"/>
              <a:gd name="connsiteY4" fmla="*/ 415021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2307" h="6858000">
                <a:moveTo>
                  <a:pt x="3980197" y="0"/>
                </a:moveTo>
                <a:lnTo>
                  <a:pt x="9422307" y="0"/>
                </a:lnTo>
                <a:lnTo>
                  <a:pt x="9422307" y="6858000"/>
                </a:lnTo>
                <a:lnTo>
                  <a:pt x="0" y="6858000"/>
                </a:lnTo>
                <a:lnTo>
                  <a:pt x="1570767" y="4150214"/>
                </a:lnTo>
                <a:close/>
              </a:path>
            </a:pathLst>
          </a:custGeom>
          <a:solidFill>
            <a:schemeClr val="bg1">
              <a:lumMod val="75000"/>
            </a:schemeClr>
          </a:solidFill>
        </p:spPr>
        <p:txBody>
          <a:bodyPr wrap="square" tIns="144000" rIns="180000">
            <a:noAutofit/>
          </a:bodyPr>
          <a:lstStyle>
            <a:lvl1pPr algn="r">
              <a:defRPr sz="1400">
                <a:solidFill>
                  <a:schemeClr val="bg1"/>
                </a:solidFill>
              </a:defRPr>
            </a:lvl1pPr>
          </a:lstStyle>
          <a:p>
            <a:r>
              <a:rPr lang="en-AU" dirty="0"/>
              <a:t>Click Icon to Add Image</a:t>
            </a:r>
          </a:p>
        </p:txBody>
      </p:sp>
      <p:sp>
        <p:nvSpPr>
          <p:cNvPr id="5" name="Footer Placeholder 4"/>
          <p:cNvSpPr>
            <a:spLocks noGrp="1"/>
          </p:cNvSpPr>
          <p:nvPr userDrawn="1">
            <p:ph type="ftr" sz="quarter" idx="11"/>
          </p:nvPr>
        </p:nvSpPr>
        <p:spPr>
          <a:xfrm>
            <a:off x="3022977" y="6538912"/>
            <a:ext cx="6624000" cy="204248"/>
          </a:xfrm>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2074841"/>
            <a:ext cx="495224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44" name="Freeform: Shape 43">
            <a:extLst>
              <a:ext uri="{FF2B5EF4-FFF2-40B4-BE49-F238E27FC236}">
                <a16:creationId xmlns:a16="http://schemas.microsoft.com/office/drawing/2014/main" id="{97A055C5-456B-4769-A5F8-9C3D2A1ADEE2}"/>
              </a:ext>
            </a:extLst>
          </p:cNvPr>
          <p:cNvSpPr/>
          <p:nvPr userDrawn="1"/>
        </p:nvSpPr>
        <p:spPr>
          <a:xfrm>
            <a:off x="1" y="5265083"/>
            <a:ext cx="924688" cy="1596583"/>
          </a:xfrm>
          <a:custGeom>
            <a:avLst/>
            <a:gdLst>
              <a:gd name="connsiteX0" fmla="*/ 0 w 924688"/>
              <a:gd name="connsiteY0" fmla="*/ 0 h 1596583"/>
              <a:gd name="connsiteX1" fmla="*/ 924688 w 924688"/>
              <a:gd name="connsiteY1" fmla="*/ 1596583 h 1596583"/>
              <a:gd name="connsiteX2" fmla="*/ 0 w 924688"/>
              <a:gd name="connsiteY2" fmla="*/ 1596583 h 1596583"/>
              <a:gd name="connsiteX3" fmla="*/ 0 w 924688"/>
              <a:gd name="connsiteY3" fmla="*/ 0 h 1596583"/>
            </a:gdLst>
            <a:ahLst/>
            <a:cxnLst>
              <a:cxn ang="0">
                <a:pos x="connsiteX0" y="connsiteY0"/>
              </a:cxn>
              <a:cxn ang="0">
                <a:pos x="connsiteX1" y="connsiteY1"/>
              </a:cxn>
              <a:cxn ang="0">
                <a:pos x="connsiteX2" y="connsiteY2"/>
              </a:cxn>
              <a:cxn ang="0">
                <a:pos x="connsiteX3" y="connsiteY3"/>
              </a:cxn>
            </a:cxnLst>
            <a:rect l="l" t="t" r="r" b="b"/>
            <a:pathLst>
              <a:path w="924688" h="1596583">
                <a:moveTo>
                  <a:pt x="0" y="0"/>
                </a:moveTo>
                <a:lnTo>
                  <a:pt x="924688" y="1596583"/>
                </a:lnTo>
                <a:lnTo>
                  <a:pt x="0" y="159658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p:cNvSpPr>
            <a:spLocks noGrp="1"/>
          </p:cNvSpPr>
          <p:nvPr userDrawn="1">
            <p:ph type="title" hasCustomPrompt="1"/>
          </p:nvPr>
        </p:nvSpPr>
        <p:spPr>
          <a:xfrm>
            <a:off x="585538" y="838201"/>
            <a:ext cx="4951662" cy="1152194"/>
          </a:xfrm>
        </p:spPr>
        <p:txBody>
          <a:bodyPr anchor="b"/>
          <a:lstStyle>
            <a:lvl1pPr>
              <a:defRPr sz="4500" b="0">
                <a:solidFill>
                  <a:schemeClr val="bg1"/>
                </a:solidFill>
              </a:defRPr>
            </a:lvl1pPr>
          </a:lstStyle>
          <a:p>
            <a:r>
              <a:rPr lang="en-US" dirty="0"/>
              <a:t>Click to add title</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8685" y="5476247"/>
            <a:ext cx="1381280" cy="1381280"/>
          </a:xfrm>
          <a:prstGeom prst="rect">
            <a:avLst/>
          </a:prstGeom>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58954" y="5815402"/>
            <a:ext cx="493303"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7236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C">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479152-EC59-4E85-860A-7F94ED52F8B1}"/>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icture Placeholder 28">
            <a:extLst>
              <a:ext uri="{FF2B5EF4-FFF2-40B4-BE49-F238E27FC236}">
                <a16:creationId xmlns:a16="http://schemas.microsoft.com/office/drawing/2014/main" id="{16C46A4B-C7F3-48A4-A48B-242F24F3CC97}"/>
              </a:ext>
            </a:extLst>
          </p:cNvPr>
          <p:cNvSpPr>
            <a:spLocks noGrp="1"/>
          </p:cNvSpPr>
          <p:nvPr>
            <p:ph type="pic" sz="quarter" idx="17"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259424 h 6858000"/>
              <a:gd name="connsiteX5" fmla="*/ 2153 w 12192000"/>
              <a:gd name="connsiteY5" fmla="*/ 6259424 h 6858000"/>
              <a:gd name="connsiteX6" fmla="*/ 82352 w 12192000"/>
              <a:gd name="connsiteY6" fmla="*/ 6259424 h 6858000"/>
              <a:gd name="connsiteX7" fmla="*/ 138197 w 12192000"/>
              <a:gd name="connsiteY7" fmla="*/ 6259424 h 6858000"/>
              <a:gd name="connsiteX8" fmla="*/ 149077 w 12192000"/>
              <a:gd name="connsiteY8" fmla="*/ 6259424 h 6858000"/>
              <a:gd name="connsiteX9" fmla="*/ 2994068 w 12192000"/>
              <a:gd name="connsiteY9" fmla="*/ 6259424 h 6858000"/>
              <a:gd name="connsiteX10" fmla="*/ 5823194 w 12192000"/>
              <a:gd name="connsiteY10" fmla="*/ 3430702 h 6858000"/>
              <a:gd name="connsiteX11" fmla="*/ 2994068 w 12192000"/>
              <a:gd name="connsiteY11" fmla="*/ 601980 h 6858000"/>
              <a:gd name="connsiteX12" fmla="*/ 263555 w 12192000"/>
              <a:gd name="connsiteY12" fmla="*/ 601980 h 6858000"/>
              <a:gd name="connsiteX13" fmla="*/ 138197 w 12192000"/>
              <a:gd name="connsiteY13" fmla="*/ 601980 h 6858000"/>
              <a:gd name="connsiteX14" fmla="*/ 0 w 12192000"/>
              <a:gd name="connsiteY14" fmla="*/ 601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0" y="6858000"/>
                </a:lnTo>
                <a:lnTo>
                  <a:pt x="0" y="6259424"/>
                </a:lnTo>
                <a:lnTo>
                  <a:pt x="2153" y="6259424"/>
                </a:lnTo>
                <a:cubicBezTo>
                  <a:pt x="13610" y="6259424"/>
                  <a:pt x="36524" y="6259424"/>
                  <a:pt x="82352" y="6259424"/>
                </a:cubicBezTo>
                <a:lnTo>
                  <a:pt x="138197" y="6259424"/>
                </a:lnTo>
                <a:lnTo>
                  <a:pt x="149077" y="6259424"/>
                </a:lnTo>
                <a:cubicBezTo>
                  <a:pt x="413045" y="6259424"/>
                  <a:pt x="1116961" y="6259424"/>
                  <a:pt x="2994068" y="6259424"/>
                </a:cubicBezTo>
                <a:cubicBezTo>
                  <a:pt x="4555949" y="6259424"/>
                  <a:pt x="5823194" y="4992360"/>
                  <a:pt x="5823194" y="3430702"/>
                </a:cubicBezTo>
                <a:cubicBezTo>
                  <a:pt x="5823194" y="1869045"/>
                  <a:pt x="4555949" y="601980"/>
                  <a:pt x="2994068" y="601980"/>
                </a:cubicBezTo>
                <a:cubicBezTo>
                  <a:pt x="2994068" y="601980"/>
                  <a:pt x="2994068" y="601980"/>
                  <a:pt x="263555" y="601980"/>
                </a:cubicBezTo>
                <a:lnTo>
                  <a:pt x="138197" y="601980"/>
                </a:lnTo>
                <a:lnTo>
                  <a:pt x="0" y="601980"/>
                </a:lnTo>
                <a:close/>
              </a:path>
            </a:pathLst>
          </a:custGeom>
          <a:solidFill>
            <a:schemeClr val="bg1">
              <a:lumMod val="75000"/>
            </a:schemeClr>
          </a:solidFill>
        </p:spPr>
        <p:txBody>
          <a:bodyPr wrap="square" tIns="144000" rIns="144000">
            <a:noAutofit/>
          </a:bodyPr>
          <a:lstStyle>
            <a:lvl1pPr algn="l">
              <a:defRPr sz="1400">
                <a:solidFill>
                  <a:schemeClr val="bg1"/>
                </a:solidFill>
              </a:defRPr>
            </a:lvl1pPr>
          </a:lstStyle>
          <a:p>
            <a:r>
              <a:rPr lang="en-AU" sz="1400" dirty="0"/>
              <a:t>Drag and drop image form a folder, or click on the placeholder and select ‘Insert \ Images’</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Sub Edit Master text styles</a:t>
            </a:r>
          </a:p>
          <a:p>
            <a:pPr lvl="1"/>
            <a:r>
              <a:rPr lang="en-US" dirty="0"/>
              <a:t>Second level</a:t>
            </a:r>
          </a:p>
          <a:p>
            <a:pPr lvl="2"/>
            <a:r>
              <a:rPr lang="en-US" dirty="0"/>
              <a:t>Third level</a:t>
            </a:r>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bg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9815" y="2285946"/>
            <a:ext cx="2286107" cy="2286107"/>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4952" y="5203728"/>
            <a:ext cx="493409"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405929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57DA6F-A204-4940-B919-67CA81BB5E70}"/>
              </a:ext>
            </a:extLst>
          </p:cNvPr>
          <p:cNvSpPr>
            <a:spLocks noGrp="1"/>
          </p:cNvSpPr>
          <p:nvPr>
            <p:ph type="pic" sz="quarter" idx="17" hasCustomPrompt="1"/>
          </p:nvPr>
        </p:nvSpPr>
        <p:spPr>
          <a:xfrm>
            <a:off x="0" y="0"/>
            <a:ext cx="12192000" cy="6858000"/>
          </a:xfrm>
          <a:solidFill>
            <a:schemeClr val="bg1">
              <a:lumMod val="75000"/>
            </a:schemeClr>
          </a:solidFill>
        </p:spPr>
        <p:txBody>
          <a:bodyPr lIns="144000" tIns="144000"/>
          <a:lstStyle>
            <a:lvl1pPr>
              <a:defRPr sz="1400">
                <a:solidFill>
                  <a:schemeClr val="bg1"/>
                </a:solidFill>
              </a:defRPr>
            </a:lvl1pPr>
          </a:lstStyle>
          <a:p>
            <a:r>
              <a:rPr lang="en-AU" sz="1400" dirty="0"/>
              <a:t>Click Icon to Add Image</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marL="223200" indent="-180000">
              <a:spcBef>
                <a:spcPts val="0"/>
              </a:spcBef>
              <a:buSzPct val="75000"/>
              <a:buFont typeface="Calibri" panose="020F0502020204030204" pitchFamily="34" charset="0"/>
              <a:buChar char="●"/>
              <a:defRPr sz="1800">
                <a:solidFill>
                  <a:schemeClr val="bg1"/>
                </a:solidFill>
              </a:defRPr>
            </a:lvl2pPr>
            <a:lvl3pPr marL="223200" indent="-180000">
              <a:spcBef>
                <a:spcPts val="0"/>
              </a:spcBef>
              <a:buSzPct val="75000"/>
              <a:buFont typeface="Calibri" panose="020F0502020204030204" pitchFamily="34" charset="0"/>
              <a:buChar char="●"/>
              <a:defRPr sz="1800">
                <a:solidFill>
                  <a:schemeClr val="bg1"/>
                </a:solidFill>
              </a:defRPr>
            </a:lvl3pPr>
            <a:lvl4pPr marL="223200" indent="-180000">
              <a:spcBef>
                <a:spcPts val="0"/>
              </a:spcBef>
              <a:buSzPct val="75000"/>
              <a:buFont typeface="Calibri" panose="020F0502020204030204" pitchFamily="34" charset="0"/>
              <a:buChar char="●"/>
              <a:defRPr sz="1800">
                <a:solidFill>
                  <a:schemeClr val="bg1"/>
                </a:solidFill>
              </a:defRPr>
            </a:lvl4pPr>
            <a:lvl5pPr marL="223200" indent="-180000">
              <a:spcBef>
                <a:spcPts val="0"/>
              </a:spcBef>
              <a:buSzPct val="75000"/>
              <a:buFont typeface="Calibri" panose="020F0502020204030204" pitchFamily="34" charset="0"/>
              <a:buChar char="●"/>
              <a:defRPr sz="1800">
                <a:solidFill>
                  <a:schemeClr val="bg1"/>
                </a:solidFill>
              </a:defRPr>
            </a:lvl5pPr>
            <a:lvl6pPr marL="223200" indent="-180000">
              <a:spcBef>
                <a:spcPts val="0"/>
              </a:spcBef>
              <a:buSzPct val="75000"/>
              <a:buFont typeface="Calibri" panose="020F0502020204030204" pitchFamily="34" charset="0"/>
              <a:buChar char="●"/>
              <a:defRPr sz="1800">
                <a:solidFill>
                  <a:schemeClr val="bg1"/>
                </a:solidFill>
              </a:defRPr>
            </a:lvl6pPr>
            <a:lvl7pPr marL="223200" indent="-180000">
              <a:spcBef>
                <a:spcPts val="0"/>
              </a:spcBef>
              <a:buSzPct val="75000"/>
              <a:buFont typeface="Calibri" panose="020F0502020204030204" pitchFamily="34" charset="0"/>
              <a:buChar char="●"/>
              <a:defRPr sz="1800">
                <a:solidFill>
                  <a:schemeClr val="bg1"/>
                </a:solidFill>
              </a:defRPr>
            </a:lvl7pPr>
            <a:lvl8pPr marL="223200" indent="-180000">
              <a:spcBef>
                <a:spcPts val="0"/>
              </a:spcBef>
              <a:buSzPct val="75000"/>
              <a:buFont typeface="Calibri" panose="020F0502020204030204" pitchFamily="34" charset="0"/>
              <a:buChar char="●"/>
              <a:defRPr sz="1800">
                <a:solidFill>
                  <a:schemeClr val="bg1"/>
                </a:solidFill>
              </a:defRPr>
            </a:lvl8pPr>
            <a:lvl9pPr marL="223200" indent="-180000">
              <a:spcBef>
                <a:spcPts val="0"/>
              </a:spcBef>
              <a:buSzPct val="75000"/>
              <a:buFont typeface="Calibri" panose="020F0502020204030204" pitchFamily="34" charset="0"/>
              <a:buChar char="●"/>
              <a:defRPr sz="18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tx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17310" y="5476720"/>
            <a:ext cx="1381280" cy="1381280"/>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19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9085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1728D9B9-3392-4769-8DFF-BE6FA168AE0E}"/>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00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5.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2.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D600E-90B7-4D49-803F-18C3CB208852}"/>
              </a:ext>
            </a:extLst>
          </p:cNvPr>
          <p:cNvSpPr/>
          <p:nvPr userDrawn="1"/>
        </p:nvSpPr>
        <p:spPr>
          <a:xfrm flipV="1">
            <a:off x="0" y="-1"/>
            <a:ext cx="8769311" cy="1230123"/>
          </a:xfrm>
          <a:custGeom>
            <a:avLst/>
            <a:gdLst>
              <a:gd name="connsiteX0" fmla="*/ 741970 w 8769311"/>
              <a:gd name="connsiteY0" fmla="*/ 1230123 h 1230123"/>
              <a:gd name="connsiteX1" fmla="*/ 1254832 w 8769311"/>
              <a:gd name="connsiteY1" fmla="*/ 1230123 h 1230123"/>
              <a:gd name="connsiteX2" fmla="*/ 1254832 w 8769311"/>
              <a:gd name="connsiteY2" fmla="*/ 1230122 h 1230123"/>
              <a:gd name="connsiteX3" fmla="*/ 8769275 w 8769311"/>
              <a:gd name="connsiteY3" fmla="*/ 1230122 h 1230123"/>
              <a:gd name="connsiteX4" fmla="*/ 8769311 w 8769311"/>
              <a:gd name="connsiteY4" fmla="*/ 1229400 h 1230123"/>
              <a:gd name="connsiteX5" fmla="*/ 7560373 w 8769311"/>
              <a:gd name="connsiteY5" fmla="*/ 0 h 1230123"/>
              <a:gd name="connsiteX6" fmla="*/ 3733364 w 8769311"/>
              <a:gd name="connsiteY6" fmla="*/ 0 h 1230123"/>
              <a:gd name="connsiteX7" fmla="*/ 2463698 w 8769311"/>
              <a:gd name="connsiteY7" fmla="*/ 0 h 1230123"/>
              <a:gd name="connsiteX8" fmla="*/ 0 w 8769311"/>
              <a:gd name="connsiteY8" fmla="*/ 0 h 1230123"/>
              <a:gd name="connsiteX9" fmla="*/ 0 w 8769311"/>
              <a:gd name="connsiteY9" fmla="*/ 1230122 h 1230123"/>
              <a:gd name="connsiteX10" fmla="*/ 741970 w 8769311"/>
              <a:gd name="connsiteY10" fmla="*/ 1230122 h 1230123"/>
              <a:gd name="connsiteX11" fmla="*/ 741970 w 8769311"/>
              <a:gd name="connsiteY11" fmla="*/ 1230123 h 123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9311" h="1230123">
                <a:moveTo>
                  <a:pt x="741970" y="1230123"/>
                </a:moveTo>
                <a:lnTo>
                  <a:pt x="1254832" y="1230123"/>
                </a:lnTo>
                <a:lnTo>
                  <a:pt x="1254832" y="1230122"/>
                </a:lnTo>
                <a:lnTo>
                  <a:pt x="8769275" y="1230122"/>
                </a:lnTo>
                <a:lnTo>
                  <a:pt x="8769311" y="1229400"/>
                </a:lnTo>
                <a:cubicBezTo>
                  <a:pt x="8769311" y="550384"/>
                  <a:pt x="8227985" y="0"/>
                  <a:pt x="7560373" y="0"/>
                </a:cubicBezTo>
                <a:lnTo>
                  <a:pt x="3733364" y="0"/>
                </a:lnTo>
                <a:lnTo>
                  <a:pt x="2463698" y="0"/>
                </a:lnTo>
                <a:lnTo>
                  <a:pt x="0" y="0"/>
                </a:lnTo>
                <a:lnTo>
                  <a:pt x="0" y="1230122"/>
                </a:lnTo>
                <a:lnTo>
                  <a:pt x="741970" y="1230122"/>
                </a:lnTo>
                <a:lnTo>
                  <a:pt x="741970" y="123012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242456" y="270165"/>
            <a:ext cx="8526856" cy="959957"/>
          </a:xfrm>
          <a:prstGeom prst="rect">
            <a:avLst/>
          </a:prstGeom>
        </p:spPr>
        <p:txBody>
          <a:bodyPr vert="horz" lIns="91440" tIns="45720" rIns="91440" bIns="4572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91187" y="1759351"/>
            <a:ext cx="10193141" cy="3974265"/>
          </a:xfrm>
          <a:prstGeom prst="rect">
            <a:avLst/>
          </a:prstGeom>
          <a:noFill/>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4" name="Date Placeholder 3"/>
          <p:cNvSpPr>
            <a:spLocks noGrp="1"/>
          </p:cNvSpPr>
          <p:nvPr>
            <p:ph type="dt" sz="half" idx="2"/>
          </p:nvPr>
        </p:nvSpPr>
        <p:spPr>
          <a:xfrm>
            <a:off x="242456" y="6330733"/>
            <a:ext cx="1656000" cy="204248"/>
          </a:xfrm>
          <a:prstGeom prst="rect">
            <a:avLst/>
          </a:prstGeom>
        </p:spPr>
        <p:txBody>
          <a:bodyPr vert="horz" lIns="91440" tIns="45720" rIns="91440" bIns="45720" rtlCol="0" anchor="ctr"/>
          <a:lstStyle>
            <a:lvl1pPr algn="l">
              <a:defRPr sz="650">
                <a:solidFill>
                  <a:schemeClr val="tx1"/>
                </a:solidFill>
              </a:defRPr>
            </a:lvl1pPr>
          </a:lstStyle>
          <a:p>
            <a:endParaRPr lang="en-GB" dirty="0"/>
          </a:p>
        </p:txBody>
      </p:sp>
      <p:sp>
        <p:nvSpPr>
          <p:cNvPr id="5" name="Footer Placeholder 4"/>
          <p:cNvSpPr>
            <a:spLocks noGrp="1"/>
          </p:cNvSpPr>
          <p:nvPr>
            <p:ph type="ftr" sz="quarter" idx="3"/>
          </p:nvPr>
        </p:nvSpPr>
        <p:spPr>
          <a:xfrm>
            <a:off x="242456" y="6538912"/>
            <a:ext cx="6624000" cy="204248"/>
          </a:xfrm>
          <a:prstGeom prst="rect">
            <a:avLst/>
          </a:prstGeom>
        </p:spPr>
        <p:txBody>
          <a:bodyPr vert="horz" lIns="91440" tIns="45720" rIns="91440" bIns="45720" rtlCol="0" anchor="ctr"/>
          <a:lstStyle>
            <a:lvl1pPr algn="l">
              <a:defRPr sz="650">
                <a:solidFill>
                  <a:schemeClr val="tx1"/>
                </a:solidFill>
              </a:defRPr>
            </a:lvl1pPr>
          </a:lstStyle>
          <a:p>
            <a:r>
              <a:rPr lang="en-AU" dirty="0"/>
              <a:t>Deakin University CRICOS Provider Code: 00113B</a:t>
            </a:r>
            <a:endParaRPr lang="en-GB" dirty="0"/>
          </a:p>
        </p:txBody>
      </p:sp>
      <p:sp>
        <p:nvSpPr>
          <p:cNvPr id="6" name="Slide Number Placeholder 5"/>
          <p:cNvSpPr>
            <a:spLocks noGrp="1"/>
          </p:cNvSpPr>
          <p:nvPr>
            <p:ph type="sldNum" sz="quarter" idx="4"/>
          </p:nvPr>
        </p:nvSpPr>
        <p:spPr>
          <a:xfrm>
            <a:off x="242456" y="5989006"/>
            <a:ext cx="576000" cy="247558"/>
          </a:xfrm>
          <a:prstGeom prst="rect">
            <a:avLst/>
          </a:prstGeom>
        </p:spPr>
        <p:txBody>
          <a:bodyPr vert="horz" lIns="91440" tIns="45720" rIns="91440" bIns="45720" rtlCol="0" anchor="ctr"/>
          <a:lstStyle>
            <a:lvl1pPr algn="l">
              <a:defRPr sz="1200">
                <a:solidFill>
                  <a:schemeClr val="tx1"/>
                </a:solidFill>
              </a:defRPr>
            </a:lvl1pPr>
          </a:lstStyle>
          <a:p>
            <a:fld id="{F5AEA0E0-5CC6-4BD0-905C-A0021E419432}" type="slidenum">
              <a:rPr lang="en-GB" smtClean="0"/>
              <a:pPr/>
              <a:t>‹#›</a:t>
            </a:fld>
            <a:endParaRPr lang="en-GB" dirty="0"/>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737057" y="5439312"/>
            <a:ext cx="1380704" cy="1380704"/>
          </a:xfrm>
          <a:prstGeom prst="rect">
            <a:avLst/>
          </a:prstGeom>
        </p:spPr>
      </p:pic>
      <p:pic>
        <p:nvPicPr>
          <p:cNvPr id="9" name="Picture 8"/>
          <p:cNvPicPr>
            <a:picLocks noChangeAspect="1"/>
          </p:cNvPicPr>
          <p:nvPr userDrawn="1"/>
        </p:nvPicPr>
        <p:blipFill>
          <a:blip r:embed="rId31"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Tree>
    <p:extLst>
      <p:ext uri="{BB962C8B-B14F-4D97-AF65-F5344CB8AC3E}">
        <p14:creationId xmlns:p14="http://schemas.microsoft.com/office/powerpoint/2010/main" val="255947905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61" r:id="rId5"/>
    <p:sldLayoutId id="2147483662" r:id="rId6"/>
    <p:sldLayoutId id="2147483663" r:id="rId7"/>
    <p:sldLayoutId id="2147483650" r:id="rId8"/>
    <p:sldLayoutId id="2147483673" r:id="rId9"/>
    <p:sldLayoutId id="2147483664" r:id="rId10"/>
    <p:sldLayoutId id="2147483671" r:id="rId11"/>
    <p:sldLayoutId id="2147483665" r:id="rId12"/>
    <p:sldLayoutId id="2147483666" r:id="rId13"/>
    <p:sldLayoutId id="2147483667" r:id="rId14"/>
    <p:sldLayoutId id="2147483668" r:id="rId15"/>
    <p:sldLayoutId id="2147483669" r:id="rId16"/>
    <p:sldLayoutId id="2147483670" r:id="rId17"/>
    <p:sldLayoutId id="2147483672" r:id="rId18"/>
    <p:sldLayoutId id="2147483675" r:id="rId19"/>
    <p:sldLayoutId id="2147483676" r:id="rId20"/>
    <p:sldLayoutId id="2147483677" r:id="rId21"/>
    <p:sldLayoutId id="2147483679" r:id="rId22"/>
    <p:sldLayoutId id="2147483678" r:id="rId23"/>
    <p:sldLayoutId id="2147483674" r:id="rId24"/>
    <p:sldLayoutId id="2147483680" r:id="rId25"/>
    <p:sldLayoutId id="2147483693" r:id="rId26"/>
    <p:sldLayoutId id="2147483694" r:id="rId27"/>
    <p:sldLayoutId id="2147483695" r:id="rId2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2400"/>
        </a:spcAft>
        <a:buFont typeface="Arial" panose="020B0604020202020204" pitchFamily="34" charset="0"/>
        <a:buNone/>
        <a:defRPr sz="3700" kern="1200">
          <a:solidFill>
            <a:schemeClr val="tx2"/>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500"/>
        </a:spcBef>
        <a:buSzPct val="110000"/>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Calibri" panose="020F0502020204030204" pitchFamily="34" charset="0"/>
        <a:buChar char="–"/>
        <a:defRPr sz="1800" kern="1200">
          <a:solidFill>
            <a:schemeClr val="tx1"/>
          </a:solidFill>
          <a:latin typeface="+mn-lt"/>
          <a:ea typeface="+mn-ea"/>
          <a:cs typeface="+mn-cs"/>
        </a:defRPr>
      </a:lvl4pPr>
      <a:lvl5pPr marL="1800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609600" y="1600201"/>
            <a:ext cx="10959008"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extBox 9"/>
          <p:cNvSpPr txBox="1"/>
          <p:nvPr/>
        </p:nvSpPr>
        <p:spPr>
          <a:xfrm>
            <a:off x="239349" y="6570742"/>
            <a:ext cx="3648405" cy="240066"/>
          </a:xfrm>
          <a:prstGeom prst="rect">
            <a:avLst/>
          </a:prstGeom>
          <a:noFill/>
        </p:spPr>
        <p:txBody>
          <a:bodyPr wrap="square" rtlCol="0">
            <a:spAutoFit/>
          </a:bodyPr>
          <a:lstStyle/>
          <a:p>
            <a:r>
              <a:rPr lang="en-AU" sz="960" dirty="0">
                <a:solidFill>
                  <a:schemeClr val="accent2"/>
                </a:solidFill>
                <a:latin typeface="Calibri" pitchFamily="34" charset="0"/>
              </a:rPr>
              <a:t>Deakin University CRICOS Provider Code: 00113B</a:t>
            </a:r>
          </a:p>
        </p:txBody>
      </p:sp>
    </p:spTree>
    <p:extLst>
      <p:ext uri="{BB962C8B-B14F-4D97-AF65-F5344CB8AC3E}">
        <p14:creationId xmlns:p14="http://schemas.microsoft.com/office/powerpoint/2010/main" val="181472223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6" r:id="rId10"/>
  </p:sldLayoutIdLst>
  <p:txStyles>
    <p:titleStyle>
      <a:lvl1pPr algn="l" defTabSz="1097280" rtl="0" eaLnBrk="1" latinLnBrk="0" hangingPunct="1">
        <a:spcBef>
          <a:spcPct val="0"/>
        </a:spcBef>
        <a:buNone/>
        <a:defRPr sz="5280" b="1" kern="1200" cap="all" baseline="0">
          <a:solidFill>
            <a:schemeClr val="bg1"/>
          </a:solidFill>
          <a:latin typeface="Calibri" pitchFamily="34" charset="0"/>
          <a:ea typeface="+mj-ea"/>
          <a:cs typeface="+mj-cs"/>
        </a:defRPr>
      </a:lvl1pPr>
    </p:titleStyle>
    <p:bodyStyle>
      <a:lvl1pPr marL="216000" indent="-216000" algn="l" defTabSz="1097280" rtl="0" eaLnBrk="1" latinLnBrk="0" hangingPunct="1">
        <a:spcBef>
          <a:spcPct val="20000"/>
        </a:spcBef>
        <a:buFont typeface="WordyLight" pitchFamily="2" charset="0"/>
        <a:buChar char="•"/>
        <a:defRPr sz="2880" kern="1200">
          <a:solidFill>
            <a:schemeClr val="bg1"/>
          </a:solidFill>
          <a:latin typeface="Calibri" pitchFamily="34" charset="0"/>
          <a:ea typeface="+mn-ea"/>
          <a:cs typeface="+mn-cs"/>
        </a:defRPr>
      </a:lvl1pPr>
      <a:lvl2pPr marL="432000" indent="-216000" algn="l" defTabSz="1097280" rtl="0" eaLnBrk="1" latinLnBrk="0" hangingPunct="1">
        <a:lnSpc>
          <a:spcPts val="4032"/>
        </a:lnSpc>
        <a:spcBef>
          <a:spcPct val="20000"/>
        </a:spcBef>
        <a:buFont typeface="Arial" pitchFamily="34" charset="0"/>
        <a:buChar char="–"/>
        <a:defRPr sz="2880" kern="1200">
          <a:solidFill>
            <a:schemeClr val="bg1"/>
          </a:solidFill>
          <a:latin typeface="Calibri" pitchFamily="34" charset="0"/>
          <a:ea typeface="+mn-ea"/>
          <a:cs typeface="+mn-cs"/>
        </a:defRPr>
      </a:lvl2pPr>
      <a:lvl3pPr marL="648000" indent="-216000" algn="l" defTabSz="1097280" rtl="0" eaLnBrk="1" latinLnBrk="0" hangingPunct="1">
        <a:lnSpc>
          <a:spcPts val="3456"/>
        </a:lnSpc>
        <a:spcBef>
          <a:spcPct val="20000"/>
        </a:spcBef>
        <a:buFont typeface="WordyLight" pitchFamily="2" charset="0"/>
        <a:buChar char="•"/>
        <a:defRPr sz="2880" kern="1200">
          <a:solidFill>
            <a:schemeClr val="bg1"/>
          </a:solidFill>
          <a:latin typeface="Calibri" pitchFamily="34" charset="0"/>
          <a:ea typeface="+mn-ea"/>
          <a:cs typeface="+mn-cs"/>
        </a:defRPr>
      </a:lvl3pPr>
      <a:lvl4pPr marL="864000" indent="-216000" algn="l" defTabSz="1097280" rtl="0" eaLnBrk="1" latinLnBrk="0" hangingPunct="1">
        <a:lnSpc>
          <a:spcPts val="2880"/>
        </a:lnSpc>
        <a:spcBef>
          <a:spcPct val="20000"/>
        </a:spcBef>
        <a:buFont typeface="Arial" pitchFamily="34" charset="0"/>
        <a:buChar char="–"/>
        <a:defRPr sz="2880" kern="1200">
          <a:solidFill>
            <a:schemeClr val="bg1"/>
          </a:solidFill>
          <a:latin typeface="Calibri" pitchFamily="34" charset="0"/>
          <a:ea typeface="+mn-ea"/>
          <a:cs typeface="+mn-cs"/>
        </a:defRPr>
      </a:lvl4pPr>
      <a:lvl5pPr marL="1080000" indent="-216000" algn="l" defTabSz="1097280" rtl="0" eaLnBrk="1" latinLnBrk="0" hangingPunct="1">
        <a:lnSpc>
          <a:spcPts val="2880"/>
        </a:lnSpc>
        <a:spcBef>
          <a:spcPct val="20000"/>
        </a:spcBef>
        <a:buFont typeface="WordyLight" pitchFamily="2" charset="0"/>
        <a:buChar char="•"/>
        <a:defRPr sz="2880" kern="1200">
          <a:solidFill>
            <a:schemeClr val="bg1"/>
          </a:solidFill>
          <a:latin typeface="Calibri" pitchFamily="34" charset="0"/>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www.youtube.com/watch?v=SF65qrAAEwU&amp;ab_channel=DeakinUniversity" TargetMode="Externa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bcg.com/x/artificial-intelligence/generative-ai?utm_source=linkedin&amp;utm_medium=social&amp;utm_campaign=digital_transformation&amp;utm_description=paid&amp;utm_topic=ai&amp;utm_geo=global&amp;utm_content=exec_perspectives"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86/s40561-023-00237-x"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bing.com/videos/search?pglt=41&amp;q=salman+khan+chatgpt+ted+talk&amp;cvid=9545f5ace36242c1ad742312348c48f4&amp;aqs=edge..69i57j0l8j69i11004.10725j0j1&amp;PC=U531&amp;ru=%2fsearch%3fpglt%3d41%26q%3dsalman%2bkhan%2bchatgpt%2bted%2btalk%26cvid%3d9545f5ace36242c1ad742312348c48f4%26aqs%3dedge..69i57j0l8j69i11004.10725j0j1%26FORM%3dANNAB1%26PC%3dU531&amp;view=detail&amp;mmscn=vwrc&amp;mid=72F99CF65418C21FA49072F99CF65418C21FA490&amp;FORM=WRVORC"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gartner.com/smarterwithgartner/gartner-top-strategic-technology-trends-for-2021/"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hyperlink" Target="https://www.gartner.com/en/information-technology/insights/top-technology-trends%2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www.bcg.com/x/artificial-intelligence/generative-ai?utm_source=linkedin&amp;utm_medium=social&amp;utm_campaign=digital_transformation&amp;utm_description=paid&amp;utm_topic=ai&amp;utm_geo=global&amp;utm_content=exec_perspectives#00000186-7adf-d10c-a59e-fedffcf10002-0"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www.bcg.com/x/artificial-intelligence/generative-ai?utm_source=linkedin&amp;utm_medium=social&amp;utm_campaign=digital_transformation&amp;utm_description=paid&amp;utm_topic=ai&amp;utm_geo=global&amp;utm_content=exec_perspectives#00000186-7adf-d10c-a59e-fedffcf10002-0"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bcg.com/publications/2023/ceo-guide-to-ai-revolution"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bcg.com/publications/2023/ceo-guide-to-ai-revolution"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www.bcg.com/publications/2023/ceo-guide-to-ai-revolution" TargetMode="Externa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www.jmis-web.org/cfps/JMIS_SI_CfP_Generative_AI.pdf"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www.gartner.com/en/articles/5-impactful-technologies-from-the-gartner-emerging-technologies-and-trends-impact-radar-for-2022?ref=fireflies.a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hyperlink" Target="https://deakin.is/evaluating-us" TargetMode="Externa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hyperlink" Target="https://www.bcg.com/publications/2023/ceo-guide-to-ai-revolution" TargetMode="External"/><Relationship Id="rId2" Type="http://schemas.openxmlformats.org/officeDocument/2006/relationships/hyperlink" Target="https://doi.org/10.1016/j.ijinfomgt.2023.102642" TargetMode="External"/><Relationship Id="rId1" Type="http://schemas.openxmlformats.org/officeDocument/2006/relationships/slideLayout" Target="../slideLayouts/slideLayout8.xml"/><Relationship Id="rId6" Type="http://schemas.openxmlformats.org/officeDocument/2006/relationships/hyperlink" Target="https://www.bing.com/videos/search?q=Generative+AI+use+cases&amp;docid=20754782054271&amp;mid=D66BE41D5CBA5AAFABCCD66BE41D5CBA5AAFABCC&amp;view=detail&amp;FORM=VIRE" TargetMode="External"/><Relationship Id="rId5" Type="http://schemas.openxmlformats.org/officeDocument/2006/relationships/hyperlink" Target="https://fireflies.ai/blog/generative-ai-use-cases#:~:text=Generative%20AI%20use%20cases%20in%20different%20industries%201,algorithm%20...%208%20Create%20text%20...%20More%20items" TargetMode="External"/><Relationship Id="rId4" Type="http://schemas.openxmlformats.org/officeDocument/2006/relationships/hyperlink" Target="https://www.bcg.com/x/artificial-intelligence/generative-ai?utm_source=linkedin&amp;utm_medium=social&amp;utm_campaign=digital_transformation&amp;utm_description=paid&amp;utm_topic=ai&amp;utm_geo=global&amp;utm_content=exec_perspectiv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home.kpmg/au/en/home/insights/2020/01/20-predictions-for-the-next-20-years.htm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6.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hyperlink" Target="https://www.linkedin.com/posts/angela-horvat-34433a6_delltechnologies-activity-6599472598785110016-bsB6"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12700">
              <a:lnSpc>
                <a:spcPct val="100000"/>
              </a:lnSpc>
              <a:spcBef>
                <a:spcPts val="100"/>
              </a:spcBef>
            </a:pPr>
            <a:r>
              <a:rPr lang="en-AU" sz="4800" spc="-5" dirty="0">
                <a:solidFill>
                  <a:srgbClr val="262626"/>
                </a:solidFill>
                <a:latin typeface="Century Gothic"/>
                <a:cs typeface="Century Gothic"/>
              </a:rPr>
              <a:t>MIS782</a:t>
            </a:r>
            <a:br>
              <a:rPr lang="en-AU" sz="4800" dirty="0">
                <a:latin typeface="Century Gothic"/>
                <a:cs typeface="Century Gothic"/>
              </a:rPr>
            </a:br>
            <a:r>
              <a:rPr lang="en-AU" sz="4800" spc="-5" dirty="0">
                <a:solidFill>
                  <a:srgbClr val="262626"/>
                </a:solidFill>
                <a:latin typeface="Century Gothic"/>
                <a:cs typeface="Century Gothic"/>
              </a:rPr>
              <a:t>Value </a:t>
            </a:r>
            <a:r>
              <a:rPr lang="en-AU" sz="4800" dirty="0">
                <a:solidFill>
                  <a:srgbClr val="262626"/>
                </a:solidFill>
                <a:latin typeface="Century Gothic"/>
                <a:cs typeface="Century Gothic"/>
              </a:rPr>
              <a:t>of</a:t>
            </a:r>
            <a:r>
              <a:rPr lang="en-AU" sz="4800" spc="-35" dirty="0">
                <a:solidFill>
                  <a:srgbClr val="262626"/>
                </a:solidFill>
                <a:latin typeface="Century Gothic"/>
                <a:cs typeface="Century Gothic"/>
              </a:rPr>
              <a:t> </a:t>
            </a:r>
            <a:r>
              <a:rPr lang="en-AU" sz="4800" spc="-5" dirty="0">
                <a:solidFill>
                  <a:srgbClr val="262626"/>
                </a:solidFill>
                <a:latin typeface="Century Gothic"/>
                <a:cs typeface="Century Gothic"/>
              </a:rPr>
              <a:t>Information</a:t>
            </a:r>
            <a:endParaRPr lang="en-AU" sz="4800" dirty="0">
              <a:latin typeface="Century Gothic"/>
              <a:cs typeface="Century Gothic"/>
            </a:endParaRPr>
          </a:p>
        </p:txBody>
      </p:sp>
      <p:sp>
        <p:nvSpPr>
          <p:cNvPr id="3" name="Subtitle 2"/>
          <p:cNvSpPr>
            <a:spLocks noGrp="1"/>
          </p:cNvSpPr>
          <p:nvPr>
            <p:ph type="subTitle" idx="1"/>
          </p:nvPr>
        </p:nvSpPr>
        <p:spPr/>
        <p:txBody>
          <a:bodyPr/>
          <a:lstStyle/>
          <a:p>
            <a:pPr marL="12700">
              <a:lnSpc>
                <a:spcPct val="100000"/>
              </a:lnSpc>
              <a:spcBef>
                <a:spcPts val="100"/>
              </a:spcBef>
            </a:pPr>
            <a:r>
              <a:rPr lang="en-AU" sz="2800" b="1" spc="-5" dirty="0">
                <a:solidFill>
                  <a:srgbClr val="595959"/>
                </a:solidFill>
                <a:latin typeface="Century Gothic"/>
                <a:cs typeface="Century Gothic"/>
              </a:rPr>
              <a:t>Week 11 </a:t>
            </a:r>
            <a:endParaRPr lang="en-AU" sz="2800" b="1" dirty="0">
              <a:latin typeface="Century Gothic"/>
              <a:cs typeface="Century Gothic"/>
            </a:endParaRPr>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5" name="Slide Number Placeholder 4"/>
          <p:cNvSpPr>
            <a:spLocks noGrp="1"/>
          </p:cNvSpPr>
          <p:nvPr>
            <p:ph type="sldNum" sz="quarter" idx="13"/>
          </p:nvPr>
        </p:nvSpPr>
        <p:spPr/>
        <p:txBody>
          <a:bodyPr/>
          <a:lstStyle/>
          <a:p>
            <a:fld id="{F5AEA0E0-5CC6-4BD0-905C-A0021E419432}" type="slidenum">
              <a:rPr lang="en-GB" smtClean="0"/>
              <a:pPr/>
              <a:t>1</a:t>
            </a:fld>
            <a:endParaRPr lang="en-GB" dirty="0"/>
          </a:p>
        </p:txBody>
      </p:sp>
      <p:sp>
        <p:nvSpPr>
          <p:cNvPr id="7" name="object 5"/>
          <p:cNvSpPr/>
          <p:nvPr/>
        </p:nvSpPr>
        <p:spPr>
          <a:xfrm>
            <a:off x="7069585" y="90432"/>
            <a:ext cx="2667000" cy="1714500"/>
          </a:xfrm>
          <a:prstGeom prst="rect">
            <a:avLst/>
          </a:prstGeom>
          <a:blipFill>
            <a:blip r:embed="rId3" cstate="print"/>
            <a:stretch>
              <a:fillRect/>
            </a:stretch>
          </a:blipFill>
        </p:spPr>
        <p:txBody>
          <a:bodyPr wrap="square" lIns="0" tIns="0" rIns="0" bIns="0" rtlCol="0"/>
          <a:lstStyle/>
          <a:p>
            <a:endParaRPr/>
          </a:p>
        </p:txBody>
      </p:sp>
      <p:sp>
        <p:nvSpPr>
          <p:cNvPr id="8" name="object 4"/>
          <p:cNvSpPr/>
          <p:nvPr/>
        </p:nvSpPr>
        <p:spPr>
          <a:xfrm>
            <a:off x="9279947" y="1900083"/>
            <a:ext cx="2657475" cy="1714500"/>
          </a:xfrm>
          <a:prstGeom prst="rect">
            <a:avLst/>
          </a:prstGeom>
          <a:blipFill>
            <a:blip r:embed="rId4"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ED2FDB87-29F8-80A0-0A46-23C0522EDD2E}"/>
              </a:ext>
            </a:extLst>
          </p:cNvPr>
          <p:cNvSpPr txBox="1"/>
          <p:nvPr/>
        </p:nvSpPr>
        <p:spPr>
          <a:xfrm>
            <a:off x="1400347" y="5871970"/>
            <a:ext cx="6097978" cy="261610"/>
          </a:xfrm>
          <a:prstGeom prst="rect">
            <a:avLst/>
          </a:prstGeom>
          <a:noFill/>
        </p:spPr>
        <p:txBody>
          <a:bodyPr wrap="square">
            <a:spAutoFit/>
          </a:bodyPr>
          <a:lstStyle/>
          <a:p>
            <a:r>
              <a:rPr lang="en-AU" sz="1100" dirty="0">
                <a:hlinkClick r:id="rId5"/>
              </a:rPr>
              <a:t>https://www.youtube.com/watch?v=SF65qrAAEwU&amp;ab_channel=DeakinUniversity</a:t>
            </a:r>
            <a:r>
              <a:rPr lang="en-AU" sz="1100" dirty="0"/>
              <a:t> </a:t>
            </a:r>
          </a:p>
        </p:txBody>
      </p:sp>
      <p:pic>
        <p:nvPicPr>
          <p:cNvPr id="12" name="Picture 11">
            <a:extLst>
              <a:ext uri="{FF2B5EF4-FFF2-40B4-BE49-F238E27FC236}">
                <a16:creationId xmlns:a16="http://schemas.microsoft.com/office/drawing/2014/main" id="{8A9E647B-B83C-0743-6E7C-E2F1063C2027}"/>
              </a:ext>
            </a:extLst>
          </p:cNvPr>
          <p:cNvPicPr>
            <a:picLocks noChangeAspect="1"/>
          </p:cNvPicPr>
          <p:nvPr/>
        </p:nvPicPr>
        <p:blipFill>
          <a:blip r:embed="rId6"/>
          <a:stretch>
            <a:fillRect/>
          </a:stretch>
        </p:blipFill>
        <p:spPr>
          <a:xfrm>
            <a:off x="166858" y="3622015"/>
            <a:ext cx="8564956" cy="2113622"/>
          </a:xfrm>
          <a:prstGeom prst="rect">
            <a:avLst/>
          </a:prstGeom>
        </p:spPr>
      </p:pic>
    </p:spTree>
    <p:extLst>
      <p:ext uri="{BB962C8B-B14F-4D97-AF65-F5344CB8AC3E}">
        <p14:creationId xmlns:p14="http://schemas.microsoft.com/office/powerpoint/2010/main" val="22778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C351B7-D8D7-89FE-5FE7-2F54F6AB1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81" r="13797"/>
          <a:stretch/>
        </p:blipFill>
        <p:spPr bwMode="auto">
          <a:xfrm>
            <a:off x="20" y="10"/>
            <a:ext cx="12191980" cy="6857990"/>
          </a:xfrm>
          <a:prstGeom prst="rect">
            <a:avLst/>
          </a:prstGeom>
          <a:solidFill>
            <a:srgbClr val="FFFFFF"/>
          </a:solidFill>
        </p:spPr>
      </p:pic>
      <p:sp>
        <p:nvSpPr>
          <p:cNvPr id="5" name="Text Placeholder 4">
            <a:extLst>
              <a:ext uri="{FF2B5EF4-FFF2-40B4-BE49-F238E27FC236}">
                <a16:creationId xmlns:a16="http://schemas.microsoft.com/office/drawing/2014/main" id="{3BEECCB1-D6B8-9277-1208-E2A6D0DB0F05}"/>
              </a:ext>
            </a:extLst>
          </p:cNvPr>
          <p:cNvSpPr>
            <a:spLocks noGrp="1"/>
          </p:cNvSpPr>
          <p:nvPr>
            <p:ph type="body" sz="quarter" idx="13"/>
          </p:nvPr>
        </p:nvSpPr>
        <p:spPr>
          <a:xfrm>
            <a:off x="584953" y="3213099"/>
            <a:ext cx="4577597" cy="1347315"/>
          </a:xfrm>
        </p:spPr>
        <p:txBody>
          <a:bodyPr>
            <a:normAutofit/>
          </a:bodyPr>
          <a:lstStyle/>
          <a:p>
            <a:pPr>
              <a:spcAft>
                <a:spcPts val="600"/>
              </a:spcAft>
            </a:pPr>
            <a:r>
              <a:rPr lang="en-AU" i="0" dirty="0">
                <a:effectLst/>
              </a:rPr>
              <a:t>To gain a competitive edge, business leaders first need to understand what generative AI is</a:t>
            </a:r>
            <a:endParaRPr lang="en-AU" dirty="0"/>
          </a:p>
        </p:txBody>
      </p:sp>
      <p:sp>
        <p:nvSpPr>
          <p:cNvPr id="4" name="Footer Placeholder 3">
            <a:extLst>
              <a:ext uri="{FF2B5EF4-FFF2-40B4-BE49-F238E27FC236}">
                <a16:creationId xmlns:a16="http://schemas.microsoft.com/office/drawing/2014/main" id="{AE1EA5B1-7B2D-244F-DC36-496FF18F6060}"/>
              </a:ext>
            </a:extLst>
          </p:cNvPr>
          <p:cNvSpPr>
            <a:spLocks noGrp="1"/>
          </p:cNvSpPr>
          <p:nvPr>
            <p:ph type="ftr" sz="quarter" idx="15"/>
          </p:nvPr>
        </p:nvSpPr>
        <p:spPr>
          <a:xfrm>
            <a:off x="242456" y="6538912"/>
            <a:ext cx="6624000" cy="204248"/>
          </a:xfrm>
        </p:spPr>
        <p:txBody>
          <a:bodyPr anchor="ctr">
            <a:normAutofit/>
          </a:bodyPr>
          <a:lstStyle/>
          <a:p>
            <a:pPr>
              <a:spcAft>
                <a:spcPts val="600"/>
              </a:spcAft>
            </a:pPr>
            <a:r>
              <a:rPr lang="en-AU"/>
              <a:t>Deakin University CRICOS Provider Code: 00113B</a:t>
            </a:r>
            <a:endParaRPr lang="en-GB"/>
          </a:p>
        </p:txBody>
      </p:sp>
      <p:sp>
        <p:nvSpPr>
          <p:cNvPr id="1034" name="Title 4">
            <a:extLst>
              <a:ext uri="{FF2B5EF4-FFF2-40B4-BE49-F238E27FC236}">
                <a16:creationId xmlns:a16="http://schemas.microsoft.com/office/drawing/2014/main" id="{A361D571-A211-EC27-C6E5-D40C47F94859}"/>
              </a:ext>
            </a:extLst>
          </p:cNvPr>
          <p:cNvSpPr>
            <a:spLocks noGrp="1"/>
          </p:cNvSpPr>
          <p:nvPr>
            <p:ph type="title"/>
          </p:nvPr>
        </p:nvSpPr>
        <p:spPr>
          <a:xfrm>
            <a:off x="584952" y="2222662"/>
            <a:ext cx="4577597" cy="959957"/>
          </a:xfrm>
        </p:spPr>
        <p:txBody>
          <a:bodyPr/>
          <a:lstStyle/>
          <a:p>
            <a:r>
              <a:rPr lang="en-US" dirty="0"/>
              <a:t>Generative AI: Disruption or Transformation?</a:t>
            </a:r>
          </a:p>
        </p:txBody>
      </p:sp>
      <p:sp>
        <p:nvSpPr>
          <p:cNvPr id="1033" name="Slide Number Placeholder 5">
            <a:extLst>
              <a:ext uri="{FF2B5EF4-FFF2-40B4-BE49-F238E27FC236}">
                <a16:creationId xmlns:a16="http://schemas.microsoft.com/office/drawing/2014/main" id="{AD5F9E32-814A-8842-7FF2-44692285B9C9}"/>
              </a:ext>
            </a:extLst>
          </p:cNvPr>
          <p:cNvSpPr>
            <a:spLocks noGrp="1"/>
          </p:cNvSpPr>
          <p:nvPr>
            <p:ph type="sldNum" sz="quarter" idx="19"/>
          </p:nvPr>
        </p:nvSpPr>
        <p:spPr>
          <a:xfrm>
            <a:off x="242456" y="5989006"/>
            <a:ext cx="576000" cy="247558"/>
          </a:xfrm>
        </p:spPr>
        <p:txBody>
          <a:bodyPr/>
          <a:lstStyle/>
          <a:p>
            <a:pPr>
              <a:spcAft>
                <a:spcPts val="600"/>
              </a:spcAft>
            </a:pPr>
            <a:fld id="{F5AEA0E0-5CC6-4BD0-905C-A0021E419432}" type="slidenum">
              <a:rPr lang="en-GB" smtClean="0"/>
              <a:pPr>
                <a:spcAft>
                  <a:spcPts val="600"/>
                </a:spcAft>
              </a:pPr>
              <a:t>10</a:t>
            </a:fld>
            <a:endParaRPr lang="en-GB"/>
          </a:p>
        </p:txBody>
      </p:sp>
    </p:spTree>
    <p:extLst>
      <p:ext uri="{BB962C8B-B14F-4D97-AF65-F5344CB8AC3E}">
        <p14:creationId xmlns:p14="http://schemas.microsoft.com/office/powerpoint/2010/main" val="148469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FB51-85CE-57FF-9CD0-4F30A9022849}"/>
              </a:ext>
            </a:extLst>
          </p:cNvPr>
          <p:cNvSpPr>
            <a:spLocks noGrp="1"/>
          </p:cNvSpPr>
          <p:nvPr>
            <p:ph type="title"/>
          </p:nvPr>
        </p:nvSpPr>
        <p:spPr/>
        <p:txBody>
          <a:bodyPr/>
          <a:lstStyle/>
          <a:p>
            <a:r>
              <a:rPr lang="en-AU" dirty="0"/>
              <a:t>What is Generative AI?</a:t>
            </a:r>
          </a:p>
        </p:txBody>
      </p:sp>
      <p:sp>
        <p:nvSpPr>
          <p:cNvPr id="3" name="Footer Placeholder 2">
            <a:extLst>
              <a:ext uri="{FF2B5EF4-FFF2-40B4-BE49-F238E27FC236}">
                <a16:creationId xmlns:a16="http://schemas.microsoft.com/office/drawing/2014/main" id="{EBF19483-7E96-828B-632B-B4A9857E6868}"/>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6BC4857C-F32A-1E68-A482-5EDBA77A5C12}"/>
              </a:ext>
            </a:extLst>
          </p:cNvPr>
          <p:cNvSpPr>
            <a:spLocks noGrp="1"/>
          </p:cNvSpPr>
          <p:nvPr>
            <p:ph sz="quarter" idx="12"/>
          </p:nvPr>
        </p:nvSpPr>
        <p:spPr>
          <a:xfrm>
            <a:off x="530456" y="1347278"/>
            <a:ext cx="10193790" cy="3974666"/>
          </a:xfrm>
        </p:spPr>
        <p:txBody>
          <a:bodyPr/>
          <a:lstStyle/>
          <a:p>
            <a:pPr>
              <a:spcBef>
                <a:spcPts val="600"/>
              </a:spcBef>
              <a:spcAft>
                <a:spcPts val="600"/>
              </a:spcAft>
            </a:pPr>
            <a:r>
              <a:rPr lang="en-AU" sz="2000" dirty="0"/>
              <a:t>Generative AI, which refers to artificial intelligence (AI) algorithms that generate original outputs based on prompt inputs, Unlike previous generations of AI systems, which were primarily designed to recognize patterns and make predictions, Generative AI synthesizes the data it has been trained on and creates content in the form of images, text, audio, video, and more that is similar to content created by human experts – but in much less time, at a fraction of the cost, and with amazing creativity.</a:t>
            </a:r>
          </a:p>
          <a:p>
            <a:pPr>
              <a:spcBef>
                <a:spcPts val="600"/>
              </a:spcBef>
              <a:spcAft>
                <a:spcPts val="600"/>
              </a:spcAft>
            </a:pPr>
            <a:r>
              <a:rPr lang="en-AU" sz="2000" dirty="0"/>
              <a:t>According to </a:t>
            </a:r>
            <a:r>
              <a:rPr lang="en-AU" sz="2000" dirty="0">
                <a:hlinkClick r:id="rId3"/>
              </a:rPr>
              <a:t>Boston Group CEO Roadmap</a:t>
            </a:r>
            <a:r>
              <a:rPr lang="en-AU" sz="2000" dirty="0"/>
              <a:t>: </a:t>
            </a:r>
          </a:p>
          <a:p>
            <a:pPr marL="342900" indent="-342900">
              <a:spcBef>
                <a:spcPts val="600"/>
              </a:spcBef>
              <a:spcAft>
                <a:spcPts val="600"/>
              </a:spcAft>
              <a:buFont typeface="+mj-lt"/>
              <a:buAutoNum type="arabicPeriod"/>
            </a:pPr>
            <a:r>
              <a:rPr lang="en-AU" sz="2000" dirty="0"/>
              <a:t>Generating Content and Ideas. Creating new, unique outputs across a range of modalities, such as a video advertisement or even a new protein with antimicrobial properties. </a:t>
            </a:r>
          </a:p>
          <a:p>
            <a:pPr marL="342900" indent="-342900">
              <a:spcBef>
                <a:spcPts val="600"/>
              </a:spcBef>
              <a:spcAft>
                <a:spcPts val="600"/>
              </a:spcAft>
              <a:buFont typeface="+mj-lt"/>
              <a:buAutoNum type="arabicPeriod"/>
            </a:pPr>
            <a:r>
              <a:rPr lang="en-AU" sz="2000" dirty="0"/>
              <a:t>Improving Efficiency. Accelerating manual or repetitive tasks, such as writing emails, coding, or summarizing large documents. </a:t>
            </a:r>
          </a:p>
          <a:p>
            <a:pPr marL="342900" indent="-342900">
              <a:spcBef>
                <a:spcPts val="600"/>
              </a:spcBef>
              <a:spcAft>
                <a:spcPts val="600"/>
              </a:spcAft>
              <a:buFont typeface="+mj-lt"/>
              <a:buAutoNum type="arabicPeriod"/>
            </a:pPr>
            <a:r>
              <a:rPr lang="en-AU" sz="2000" dirty="0"/>
              <a:t>Personalizing Experiences. Creating content and information tailored to a specific audience, such as chatbots for a personalized customer experiences or targeted advertisements based on patterns in a specific customer's </a:t>
            </a:r>
            <a:r>
              <a:rPr lang="en-AU" sz="2000" dirty="0" err="1"/>
              <a:t>behavior</a:t>
            </a:r>
            <a:r>
              <a:rPr lang="en-AU" sz="2000" dirty="0"/>
              <a:t>. </a:t>
            </a:r>
          </a:p>
          <a:p>
            <a:pPr>
              <a:spcBef>
                <a:spcPts val="600"/>
              </a:spcBef>
              <a:spcAft>
                <a:spcPts val="600"/>
              </a:spcAft>
            </a:pPr>
            <a:endParaRPr lang="en-AU" sz="2000" dirty="0"/>
          </a:p>
        </p:txBody>
      </p:sp>
      <p:sp>
        <p:nvSpPr>
          <p:cNvPr id="5" name="Slide Number Placeholder 4">
            <a:extLst>
              <a:ext uri="{FF2B5EF4-FFF2-40B4-BE49-F238E27FC236}">
                <a16:creationId xmlns:a16="http://schemas.microsoft.com/office/drawing/2014/main" id="{094816E2-C246-D27C-F414-32034A8AE8F8}"/>
              </a:ext>
            </a:extLst>
          </p:cNvPr>
          <p:cNvSpPr>
            <a:spLocks noGrp="1"/>
          </p:cNvSpPr>
          <p:nvPr>
            <p:ph type="sldNum" sz="quarter" idx="14"/>
          </p:nvPr>
        </p:nvSpPr>
        <p:spPr/>
        <p:txBody>
          <a:bodyPr/>
          <a:lstStyle/>
          <a:p>
            <a:fld id="{F5AEA0E0-5CC6-4BD0-905C-A0021E419432}" type="slidenum">
              <a:rPr lang="en-GB" smtClean="0"/>
              <a:pPr/>
              <a:t>11</a:t>
            </a:fld>
            <a:endParaRPr lang="en-GB" dirty="0"/>
          </a:p>
        </p:txBody>
      </p:sp>
    </p:spTree>
    <p:extLst>
      <p:ext uri="{BB962C8B-B14F-4D97-AF65-F5344CB8AC3E}">
        <p14:creationId xmlns:p14="http://schemas.microsoft.com/office/powerpoint/2010/main" val="1205043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7DB5-A083-0020-473E-EC88D44DB1EF}"/>
              </a:ext>
            </a:extLst>
          </p:cNvPr>
          <p:cNvSpPr>
            <a:spLocks noGrp="1"/>
          </p:cNvSpPr>
          <p:nvPr>
            <p:ph type="title"/>
          </p:nvPr>
        </p:nvSpPr>
        <p:spPr>
          <a:xfrm>
            <a:off x="242456" y="270165"/>
            <a:ext cx="8526856" cy="959957"/>
          </a:xfrm>
        </p:spPr>
        <p:txBody>
          <a:bodyPr anchor="t">
            <a:normAutofit/>
          </a:bodyPr>
          <a:lstStyle/>
          <a:p>
            <a:r>
              <a:rPr lang="en-AU" dirty="0"/>
              <a:t>Emergence of AI Generative tools</a:t>
            </a:r>
          </a:p>
        </p:txBody>
      </p:sp>
      <p:sp>
        <p:nvSpPr>
          <p:cNvPr id="11" name="Footer Placeholder 2">
            <a:extLst>
              <a:ext uri="{FF2B5EF4-FFF2-40B4-BE49-F238E27FC236}">
                <a16:creationId xmlns:a16="http://schemas.microsoft.com/office/drawing/2014/main" id="{EF1E5C1B-4C00-9EF0-4E30-B76A67DFB9FF}"/>
              </a:ext>
            </a:extLst>
          </p:cNvPr>
          <p:cNvSpPr>
            <a:spLocks noGrp="1"/>
          </p:cNvSpPr>
          <p:nvPr>
            <p:ph type="ftr" sz="quarter" idx="11"/>
          </p:nvPr>
        </p:nvSpPr>
        <p:spPr>
          <a:xfrm>
            <a:off x="242456" y="6538912"/>
            <a:ext cx="6624000" cy="204248"/>
          </a:xfrm>
        </p:spPr>
        <p:txBody>
          <a:bodyPr/>
          <a:lstStyle/>
          <a:p>
            <a:pPr>
              <a:spcAft>
                <a:spcPts val="600"/>
              </a:spcAft>
            </a:pPr>
            <a:r>
              <a:rPr lang="en-AU"/>
              <a:t>Deakin University CRICOS Provider Code: 00113B</a:t>
            </a:r>
            <a:endParaRPr lang="en-GB"/>
          </a:p>
        </p:txBody>
      </p:sp>
      <p:pic>
        <p:nvPicPr>
          <p:cNvPr id="6" name="Picture 5">
            <a:extLst>
              <a:ext uri="{FF2B5EF4-FFF2-40B4-BE49-F238E27FC236}">
                <a16:creationId xmlns:a16="http://schemas.microsoft.com/office/drawing/2014/main" id="{56C86CDE-2E9B-5E31-CEDA-5E0918EE764E}"/>
              </a:ext>
            </a:extLst>
          </p:cNvPr>
          <p:cNvPicPr>
            <a:picLocks noChangeAspect="1"/>
          </p:cNvPicPr>
          <p:nvPr/>
        </p:nvPicPr>
        <p:blipFill>
          <a:blip r:embed="rId2"/>
          <a:stretch>
            <a:fillRect/>
          </a:stretch>
        </p:blipFill>
        <p:spPr>
          <a:xfrm>
            <a:off x="1918727" y="1254138"/>
            <a:ext cx="6624000" cy="5133600"/>
          </a:xfrm>
          <a:prstGeom prst="rect">
            <a:avLst/>
          </a:prstGeom>
          <a:noFill/>
        </p:spPr>
      </p:pic>
      <p:sp>
        <p:nvSpPr>
          <p:cNvPr id="5" name="Slide Number Placeholder 4">
            <a:extLst>
              <a:ext uri="{FF2B5EF4-FFF2-40B4-BE49-F238E27FC236}">
                <a16:creationId xmlns:a16="http://schemas.microsoft.com/office/drawing/2014/main" id="{1932EDE1-5375-2BCA-915D-43BCFBE8C60C}"/>
              </a:ext>
            </a:extLst>
          </p:cNvPr>
          <p:cNvSpPr>
            <a:spLocks noGrp="1"/>
          </p:cNvSpPr>
          <p:nvPr>
            <p:ph type="sldNum" sz="quarter" idx="14"/>
          </p:nvPr>
        </p:nvSpPr>
        <p:spPr>
          <a:xfrm>
            <a:off x="242456" y="5989006"/>
            <a:ext cx="576000" cy="247558"/>
          </a:xfrm>
        </p:spPr>
        <p:txBody>
          <a:bodyPr anchor="ctr">
            <a:normAutofit/>
          </a:bodyPr>
          <a:lstStyle/>
          <a:p>
            <a:pPr>
              <a:lnSpc>
                <a:spcPct val="90000"/>
              </a:lnSpc>
              <a:spcAft>
                <a:spcPts val="600"/>
              </a:spcAft>
            </a:pPr>
            <a:fld id="{B6F15528-21DE-4FAA-801E-634DDDAF4B2B}" type="slidenum">
              <a:rPr lang="en-AU" sz="1100" smtClean="0"/>
              <a:pPr>
                <a:lnSpc>
                  <a:spcPct val="90000"/>
                </a:lnSpc>
                <a:spcAft>
                  <a:spcPts val="600"/>
                </a:spcAft>
              </a:pPr>
              <a:t>12</a:t>
            </a:fld>
            <a:endParaRPr lang="en-AU" sz="1100"/>
          </a:p>
        </p:txBody>
      </p:sp>
    </p:spTree>
    <p:extLst>
      <p:ext uri="{BB962C8B-B14F-4D97-AF65-F5344CB8AC3E}">
        <p14:creationId xmlns:p14="http://schemas.microsoft.com/office/powerpoint/2010/main" val="95810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4368-CBB5-9CD3-032F-856735C45B4C}"/>
              </a:ext>
            </a:extLst>
          </p:cNvPr>
          <p:cNvSpPr>
            <a:spLocks noGrp="1"/>
          </p:cNvSpPr>
          <p:nvPr>
            <p:ph type="title"/>
          </p:nvPr>
        </p:nvSpPr>
        <p:spPr/>
        <p:txBody>
          <a:bodyPr/>
          <a:lstStyle/>
          <a:p>
            <a:r>
              <a:rPr lang="en-AU" b="0" i="0" dirty="0">
                <a:solidFill>
                  <a:srgbClr val="000000"/>
                </a:solidFill>
                <a:effectLst/>
                <a:latin typeface="henderson-bcg-sans"/>
              </a:rPr>
              <a:t>What Are the Types of Generative AI Models? </a:t>
            </a:r>
            <a:br>
              <a:rPr lang="en-AU" b="0" i="0" dirty="0">
                <a:solidFill>
                  <a:srgbClr val="000000"/>
                </a:solidFill>
                <a:effectLst/>
                <a:latin typeface="henderson-bcg-sans"/>
              </a:rPr>
            </a:br>
            <a:r>
              <a:rPr lang="en-AU" sz="2400" b="1" i="0" cap="all" dirty="0">
                <a:effectLst/>
                <a:latin typeface="henderson-bcg-sans"/>
              </a:rPr>
              <a:t>TYPES OF TEXT MODELS</a:t>
            </a:r>
            <a:br>
              <a:rPr lang="en-AU" sz="2400" b="1" i="0" cap="all" dirty="0">
                <a:solidFill>
                  <a:srgbClr val="197A56"/>
                </a:solidFill>
                <a:effectLst/>
                <a:latin typeface="henderson-bcg-sans"/>
              </a:rPr>
            </a:br>
            <a:br>
              <a:rPr lang="en-AU" b="0" i="0" dirty="0">
                <a:solidFill>
                  <a:srgbClr val="000000"/>
                </a:solidFill>
                <a:effectLst/>
                <a:latin typeface="henderson-bcg-sans"/>
              </a:rPr>
            </a:br>
            <a:endParaRPr lang="en-AU" dirty="0"/>
          </a:p>
        </p:txBody>
      </p:sp>
      <p:sp>
        <p:nvSpPr>
          <p:cNvPr id="3" name="Footer Placeholder 2">
            <a:extLst>
              <a:ext uri="{FF2B5EF4-FFF2-40B4-BE49-F238E27FC236}">
                <a16:creationId xmlns:a16="http://schemas.microsoft.com/office/drawing/2014/main" id="{40804A29-7CD9-918A-4D3C-EB5032784E72}"/>
              </a:ext>
            </a:extLst>
          </p:cNvPr>
          <p:cNvSpPr>
            <a:spLocks noGrp="1"/>
          </p:cNvSpPr>
          <p:nvPr>
            <p:ph type="ftr" sz="quarter" idx="11"/>
          </p:nvPr>
        </p:nvSpPr>
        <p:spPr>
          <a:xfrm>
            <a:off x="242456" y="6587835"/>
            <a:ext cx="6624000" cy="204248"/>
          </a:xfrm>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0483E970-0022-0592-D3F2-DCBC70343FE0}"/>
              </a:ext>
            </a:extLst>
          </p:cNvPr>
          <p:cNvSpPr>
            <a:spLocks noGrp="1"/>
          </p:cNvSpPr>
          <p:nvPr>
            <p:ph sz="quarter" idx="12"/>
          </p:nvPr>
        </p:nvSpPr>
        <p:spPr>
          <a:xfrm>
            <a:off x="530456" y="1347278"/>
            <a:ext cx="10193790" cy="3974666"/>
          </a:xfrm>
        </p:spPr>
        <p:txBody>
          <a:bodyPr/>
          <a:lstStyle/>
          <a:p>
            <a:pPr algn="l" fontAlgn="base">
              <a:buFont typeface="Arial" panose="020B0604020202020204" pitchFamily="34" charset="0"/>
              <a:buChar char="•"/>
            </a:pPr>
            <a:r>
              <a:rPr lang="en-AU" sz="2400" b="1" i="0" dirty="0">
                <a:effectLst/>
                <a:latin typeface="henderson-bcg-sans"/>
              </a:rPr>
              <a:t>GPT-3</a:t>
            </a:r>
            <a:r>
              <a:rPr lang="en-AU" sz="2400" b="0" i="0" dirty="0">
                <a:effectLst/>
                <a:latin typeface="henderson-bcg-sans"/>
              </a:rPr>
              <a:t>, or Generative Pretrained Transformer 3, is an autoregressive model pre-trained on a large corpus of text to generate high-quality natural language text. </a:t>
            </a:r>
          </a:p>
          <a:p>
            <a:pPr algn="l" fontAlgn="base">
              <a:buFont typeface="Arial" panose="020B0604020202020204" pitchFamily="34" charset="0"/>
              <a:buChar char="•"/>
            </a:pPr>
            <a:r>
              <a:rPr lang="en-AU" sz="2400" b="1" i="0" dirty="0" err="1">
                <a:effectLst/>
                <a:latin typeface="henderson-bcg-sans"/>
              </a:rPr>
              <a:t>LaMDA</a:t>
            </a:r>
            <a:r>
              <a:rPr lang="en-AU" sz="2400" b="0" i="0" dirty="0">
                <a:effectLst/>
                <a:latin typeface="henderson-bcg-sans"/>
              </a:rPr>
              <a:t>, or Language Model for Dialogue Applications, is a pre-trained transformer language model to generate high-quality natural language text, similar to GPT. However, </a:t>
            </a:r>
            <a:r>
              <a:rPr lang="en-AU" sz="2400" b="0" i="0" dirty="0" err="1">
                <a:effectLst/>
                <a:latin typeface="henderson-bcg-sans"/>
              </a:rPr>
              <a:t>LaMDA</a:t>
            </a:r>
            <a:r>
              <a:rPr lang="en-AU" sz="2400" b="0" i="0" dirty="0">
                <a:effectLst/>
                <a:latin typeface="henderson-bcg-sans"/>
              </a:rPr>
              <a:t> was trained on dialogue with the goal of picking up nuances of open-ended conversation.  </a:t>
            </a:r>
          </a:p>
          <a:p>
            <a:pPr algn="l" fontAlgn="base">
              <a:buFont typeface="Arial" panose="020B0604020202020204" pitchFamily="34" charset="0"/>
              <a:buChar char="•"/>
            </a:pPr>
            <a:r>
              <a:rPr lang="en-AU" sz="2400" b="1" i="0" dirty="0" err="1">
                <a:effectLst/>
                <a:latin typeface="henderson-bcg-sans"/>
              </a:rPr>
              <a:t>LLaMA</a:t>
            </a:r>
            <a:r>
              <a:rPr lang="en-AU" sz="2400" b="0" i="0" dirty="0">
                <a:effectLst/>
                <a:latin typeface="henderson-bcg-sans"/>
              </a:rPr>
              <a:t> is a smaller natural language processing model compared to GPT-4 and </a:t>
            </a:r>
            <a:r>
              <a:rPr lang="en-AU" sz="2400" b="0" i="0" dirty="0" err="1">
                <a:effectLst/>
                <a:latin typeface="henderson-bcg-sans"/>
              </a:rPr>
              <a:t>LaMDA</a:t>
            </a:r>
            <a:r>
              <a:rPr lang="en-AU" sz="2400" b="0" i="0" dirty="0">
                <a:effectLst/>
                <a:latin typeface="henderson-bcg-sans"/>
              </a:rPr>
              <a:t>, with the goal of being as performant. While also being an autoregressive language model based on transformers, </a:t>
            </a:r>
            <a:r>
              <a:rPr lang="en-AU" sz="2400" b="0" i="0" dirty="0" err="1">
                <a:effectLst/>
                <a:latin typeface="henderson-bcg-sans"/>
              </a:rPr>
              <a:t>LLaMA</a:t>
            </a:r>
            <a:r>
              <a:rPr lang="en-AU" sz="2400" b="0" i="0" dirty="0">
                <a:effectLst/>
                <a:latin typeface="henderson-bcg-sans"/>
              </a:rPr>
              <a:t> is trained on more tokens to improve performance with lower numbers of parameters. </a:t>
            </a:r>
          </a:p>
          <a:p>
            <a:endParaRPr lang="en-AU" sz="2400" dirty="0"/>
          </a:p>
        </p:txBody>
      </p:sp>
      <p:sp>
        <p:nvSpPr>
          <p:cNvPr id="5" name="Slide Number Placeholder 4">
            <a:extLst>
              <a:ext uri="{FF2B5EF4-FFF2-40B4-BE49-F238E27FC236}">
                <a16:creationId xmlns:a16="http://schemas.microsoft.com/office/drawing/2014/main" id="{FE19B168-46E6-EAB7-12C9-DC14DA8C0EB8}"/>
              </a:ext>
            </a:extLst>
          </p:cNvPr>
          <p:cNvSpPr>
            <a:spLocks noGrp="1"/>
          </p:cNvSpPr>
          <p:nvPr>
            <p:ph type="sldNum" sz="quarter" idx="14"/>
          </p:nvPr>
        </p:nvSpPr>
        <p:spPr/>
        <p:txBody>
          <a:bodyPr/>
          <a:lstStyle/>
          <a:p>
            <a:fld id="{F5AEA0E0-5CC6-4BD0-905C-A0021E419432}" type="slidenum">
              <a:rPr lang="en-GB" smtClean="0"/>
              <a:pPr/>
              <a:t>13</a:t>
            </a:fld>
            <a:endParaRPr lang="en-GB" dirty="0"/>
          </a:p>
        </p:txBody>
      </p:sp>
    </p:spTree>
    <p:extLst>
      <p:ext uri="{BB962C8B-B14F-4D97-AF65-F5344CB8AC3E}">
        <p14:creationId xmlns:p14="http://schemas.microsoft.com/office/powerpoint/2010/main" val="219765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03EE-CD6E-9A72-20EA-A68BC3F514B7}"/>
              </a:ext>
            </a:extLst>
          </p:cNvPr>
          <p:cNvSpPr>
            <a:spLocks noGrp="1"/>
          </p:cNvSpPr>
          <p:nvPr>
            <p:ph type="title"/>
          </p:nvPr>
        </p:nvSpPr>
        <p:spPr/>
        <p:txBody>
          <a:bodyPr/>
          <a:lstStyle/>
          <a:p>
            <a:r>
              <a:rPr lang="en-AU" b="0" i="0" dirty="0">
                <a:solidFill>
                  <a:srgbClr val="000000"/>
                </a:solidFill>
                <a:effectLst/>
                <a:latin typeface="henderson-bcg-sans"/>
              </a:rPr>
              <a:t>What Are the Types of Generative AI Models? </a:t>
            </a:r>
            <a:br>
              <a:rPr lang="en-AU" b="0" i="0" dirty="0">
                <a:solidFill>
                  <a:srgbClr val="000000"/>
                </a:solidFill>
                <a:effectLst/>
                <a:latin typeface="henderson-bcg-sans"/>
              </a:rPr>
            </a:br>
            <a:r>
              <a:rPr lang="en-AU" sz="2400" b="1" i="0" cap="all" dirty="0">
                <a:effectLst/>
                <a:latin typeface="henderson-bcg-sans"/>
              </a:rPr>
              <a:t>TYPES OF MULTIMODAL MODELS</a:t>
            </a:r>
            <a:br>
              <a:rPr lang="en-AU" sz="2400" b="1" i="0" cap="all" dirty="0">
                <a:effectLst/>
                <a:latin typeface="henderson-bcg-sans"/>
              </a:rPr>
            </a:br>
            <a:endParaRPr lang="en-AU" dirty="0"/>
          </a:p>
        </p:txBody>
      </p:sp>
      <p:sp>
        <p:nvSpPr>
          <p:cNvPr id="3" name="Footer Placeholder 2">
            <a:extLst>
              <a:ext uri="{FF2B5EF4-FFF2-40B4-BE49-F238E27FC236}">
                <a16:creationId xmlns:a16="http://schemas.microsoft.com/office/drawing/2014/main" id="{46A87894-6F9C-82F2-C425-FB1E50FFC827}"/>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562EF367-28E9-1A88-9C65-81AB7CDF5703}"/>
              </a:ext>
            </a:extLst>
          </p:cNvPr>
          <p:cNvSpPr>
            <a:spLocks noGrp="1"/>
          </p:cNvSpPr>
          <p:nvPr>
            <p:ph sz="quarter" idx="12"/>
          </p:nvPr>
        </p:nvSpPr>
        <p:spPr>
          <a:xfrm>
            <a:off x="430380" y="1230122"/>
            <a:ext cx="10193790" cy="3974666"/>
          </a:xfrm>
        </p:spPr>
        <p:txBody>
          <a:bodyPr/>
          <a:lstStyle/>
          <a:p>
            <a:pPr algn="l" fontAlgn="base">
              <a:spcBef>
                <a:spcPts val="600"/>
              </a:spcBef>
              <a:spcAft>
                <a:spcPts val="600"/>
              </a:spcAft>
              <a:buFont typeface="Arial" panose="020B0604020202020204" pitchFamily="34" charset="0"/>
              <a:buChar char="•"/>
            </a:pPr>
            <a:r>
              <a:rPr lang="en-AU" sz="2400" b="1" i="0" dirty="0">
                <a:effectLst/>
                <a:latin typeface="henderson-bcg-sans"/>
              </a:rPr>
              <a:t>GPT-4 </a:t>
            </a:r>
            <a:r>
              <a:rPr lang="en-AU" sz="2400" b="0" i="0" dirty="0">
                <a:effectLst/>
                <a:latin typeface="henderson-bcg-sans"/>
              </a:rPr>
              <a:t>is the latest release of GPT class of models, a large-scale, multimodal model which can accept image and text inputs and produce text outputs. GPT-4 is a transformer-based model pretrained to predict the next token in a document. The post-training alignment process results in improved performance on measures of factuality and adherence to desired behaviour.</a:t>
            </a:r>
          </a:p>
          <a:p>
            <a:pPr algn="l" fontAlgn="base">
              <a:spcBef>
                <a:spcPts val="600"/>
              </a:spcBef>
              <a:spcAft>
                <a:spcPts val="600"/>
              </a:spcAft>
              <a:buFont typeface="Arial" panose="020B0604020202020204" pitchFamily="34" charset="0"/>
              <a:buChar char="•"/>
            </a:pPr>
            <a:r>
              <a:rPr lang="en-AU" sz="2400" b="1" i="0" dirty="0">
                <a:effectLst/>
                <a:latin typeface="henderson-bcg-sans"/>
              </a:rPr>
              <a:t>DALL-E</a:t>
            </a:r>
            <a:r>
              <a:rPr lang="en-AU" sz="2400" b="0" i="0" dirty="0">
                <a:effectLst/>
                <a:latin typeface="henderson-bcg-sans"/>
              </a:rPr>
              <a:t> is a type of multimodal algorithm that can operate across different data modalities and create novel images or artwork from natural language text input. </a:t>
            </a:r>
          </a:p>
          <a:p>
            <a:pPr algn="l" fontAlgn="base">
              <a:spcBef>
                <a:spcPts val="600"/>
              </a:spcBef>
              <a:spcAft>
                <a:spcPts val="600"/>
              </a:spcAft>
              <a:buFont typeface="Arial" panose="020B0604020202020204" pitchFamily="34" charset="0"/>
              <a:buChar char="•"/>
            </a:pPr>
            <a:r>
              <a:rPr lang="en-AU" sz="2400" b="1" i="0" dirty="0">
                <a:effectLst/>
                <a:latin typeface="henderson-bcg-sans"/>
              </a:rPr>
              <a:t>Stable Diffusion</a:t>
            </a:r>
            <a:r>
              <a:rPr lang="en-AU" sz="2400" b="0" i="0" dirty="0">
                <a:effectLst/>
                <a:latin typeface="henderson-bcg-sans"/>
              </a:rPr>
              <a:t> is a text-to-image model similar to DALL-E, but uses a process called “diffusion” to gradually reduce noise in the image until it matches the text description. </a:t>
            </a:r>
          </a:p>
          <a:p>
            <a:pPr algn="l" fontAlgn="base">
              <a:spcBef>
                <a:spcPts val="600"/>
              </a:spcBef>
              <a:spcAft>
                <a:spcPts val="600"/>
              </a:spcAft>
              <a:buFont typeface="Arial" panose="020B0604020202020204" pitchFamily="34" charset="0"/>
              <a:buChar char="•"/>
            </a:pPr>
            <a:r>
              <a:rPr lang="en-AU" sz="2400" b="1" i="0" dirty="0" err="1">
                <a:effectLst/>
                <a:latin typeface="henderson-bcg-sans"/>
              </a:rPr>
              <a:t>Progen</a:t>
            </a:r>
            <a:r>
              <a:rPr lang="en-AU" sz="2400" b="0" i="0" dirty="0">
                <a:effectLst/>
                <a:latin typeface="henderson-bcg-sans"/>
              </a:rPr>
              <a:t> is a multimodal model trained on 280 million protein samples to generate proteins based on desired properties specificized using natural language text input. </a:t>
            </a:r>
          </a:p>
          <a:p>
            <a:pPr>
              <a:spcBef>
                <a:spcPts val="600"/>
              </a:spcBef>
              <a:spcAft>
                <a:spcPts val="600"/>
              </a:spcAft>
            </a:pPr>
            <a:endParaRPr lang="en-AU" sz="2400" dirty="0"/>
          </a:p>
        </p:txBody>
      </p:sp>
      <p:sp>
        <p:nvSpPr>
          <p:cNvPr id="5" name="Slide Number Placeholder 4">
            <a:extLst>
              <a:ext uri="{FF2B5EF4-FFF2-40B4-BE49-F238E27FC236}">
                <a16:creationId xmlns:a16="http://schemas.microsoft.com/office/drawing/2014/main" id="{F27F6EC7-FF38-3800-6C41-099E98F67083}"/>
              </a:ext>
            </a:extLst>
          </p:cNvPr>
          <p:cNvSpPr>
            <a:spLocks noGrp="1"/>
          </p:cNvSpPr>
          <p:nvPr>
            <p:ph type="sldNum" sz="quarter" idx="14"/>
          </p:nvPr>
        </p:nvSpPr>
        <p:spPr/>
        <p:txBody>
          <a:bodyPr/>
          <a:lstStyle/>
          <a:p>
            <a:fld id="{F5AEA0E0-5CC6-4BD0-905C-A0021E419432}" type="slidenum">
              <a:rPr lang="en-GB" smtClean="0"/>
              <a:pPr/>
              <a:t>14</a:t>
            </a:fld>
            <a:endParaRPr lang="en-GB" dirty="0"/>
          </a:p>
        </p:txBody>
      </p:sp>
    </p:spTree>
    <p:extLst>
      <p:ext uri="{BB962C8B-B14F-4D97-AF65-F5344CB8AC3E}">
        <p14:creationId xmlns:p14="http://schemas.microsoft.com/office/powerpoint/2010/main" val="155817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een and white text on a green background&#10;&#10;Description automatically generated with low confidence">
            <a:extLst>
              <a:ext uri="{FF2B5EF4-FFF2-40B4-BE49-F238E27FC236}">
                <a16:creationId xmlns:a16="http://schemas.microsoft.com/office/drawing/2014/main" id="{77066F8B-2BB2-500C-4E9E-37DED71E1775}"/>
              </a:ext>
            </a:extLst>
          </p:cNvPr>
          <p:cNvPicPr>
            <a:picLocks noGrp="1" noChangeAspect="1"/>
          </p:cNvPicPr>
          <p:nvPr>
            <p:ph type="pic" sz="quarter" idx="17"/>
          </p:nvPr>
        </p:nvPicPr>
        <p:blipFill>
          <a:blip r:embed="rId2"/>
          <a:stretch/>
        </p:blipFill>
        <p:spPr>
          <a:xfrm>
            <a:off x="0" y="1584960"/>
            <a:ext cx="12192000" cy="3688080"/>
          </a:xfrm>
          <a:noFill/>
        </p:spPr>
      </p:pic>
      <p:sp>
        <p:nvSpPr>
          <p:cNvPr id="12" name="Text Placeholder 2">
            <a:extLst>
              <a:ext uri="{FF2B5EF4-FFF2-40B4-BE49-F238E27FC236}">
                <a16:creationId xmlns:a16="http://schemas.microsoft.com/office/drawing/2014/main" id="{80EABF23-A088-D49C-8071-60479D941155}"/>
              </a:ext>
            </a:extLst>
          </p:cNvPr>
          <p:cNvSpPr>
            <a:spLocks noGrp="1"/>
          </p:cNvSpPr>
          <p:nvPr>
            <p:ph type="body" sz="quarter" idx="13"/>
          </p:nvPr>
        </p:nvSpPr>
        <p:spPr>
          <a:xfrm>
            <a:off x="530456" y="159980"/>
            <a:ext cx="8048060" cy="1347315"/>
          </a:xfrm>
        </p:spPr>
        <p:txBody>
          <a:bodyPr/>
          <a:lstStyle/>
          <a:p>
            <a:r>
              <a:rPr lang="en-US" b="1" dirty="0">
                <a:solidFill>
                  <a:schemeClr val="tx1"/>
                </a:solidFill>
              </a:rPr>
              <a:t>NEED the right use cases, strategy, skills and policies to generate competitive advantage </a:t>
            </a:r>
          </a:p>
        </p:txBody>
      </p:sp>
      <p:sp>
        <p:nvSpPr>
          <p:cNvPr id="3" name="Footer Placeholder 2">
            <a:extLst>
              <a:ext uri="{FF2B5EF4-FFF2-40B4-BE49-F238E27FC236}">
                <a16:creationId xmlns:a16="http://schemas.microsoft.com/office/drawing/2014/main" id="{6F4B0832-446A-04CF-E1A8-AE8FB59828F4}"/>
              </a:ext>
            </a:extLst>
          </p:cNvPr>
          <p:cNvSpPr>
            <a:spLocks noGrp="1"/>
          </p:cNvSpPr>
          <p:nvPr>
            <p:ph type="ftr" sz="quarter" idx="15"/>
          </p:nvPr>
        </p:nvSpPr>
        <p:spPr>
          <a:xfrm>
            <a:off x="242456" y="6538912"/>
            <a:ext cx="6624000" cy="204248"/>
          </a:xfrm>
        </p:spPr>
        <p:txBody>
          <a:bodyPr anchor="ctr">
            <a:normAutofit/>
          </a:bodyPr>
          <a:lstStyle/>
          <a:p>
            <a:pPr>
              <a:spcAft>
                <a:spcPts val="600"/>
              </a:spcAft>
            </a:pPr>
            <a:r>
              <a:rPr lang="en-AU" dirty="0"/>
              <a:t>Deakin University CRICOS Provider Code: 00113B</a:t>
            </a:r>
            <a:endParaRPr lang="en-GB" dirty="0"/>
          </a:p>
        </p:txBody>
      </p:sp>
      <p:sp>
        <p:nvSpPr>
          <p:cNvPr id="5" name="Slide Number Placeholder 4">
            <a:extLst>
              <a:ext uri="{FF2B5EF4-FFF2-40B4-BE49-F238E27FC236}">
                <a16:creationId xmlns:a16="http://schemas.microsoft.com/office/drawing/2014/main" id="{ADE5D99C-07F4-7891-10F0-26464FD32FB6}"/>
              </a:ext>
            </a:extLst>
          </p:cNvPr>
          <p:cNvSpPr>
            <a:spLocks noGrp="1"/>
          </p:cNvSpPr>
          <p:nvPr>
            <p:ph type="sldNum" sz="quarter" idx="19"/>
          </p:nvPr>
        </p:nvSpPr>
        <p:spPr>
          <a:xfrm>
            <a:off x="242456" y="5989006"/>
            <a:ext cx="576000" cy="247558"/>
          </a:xfrm>
        </p:spPr>
        <p:txBody>
          <a:bodyPr anchor="ctr">
            <a:normAutofit/>
          </a:bodyPr>
          <a:lstStyle/>
          <a:p>
            <a:pPr>
              <a:lnSpc>
                <a:spcPct val="90000"/>
              </a:lnSpc>
              <a:spcAft>
                <a:spcPts val="600"/>
              </a:spcAft>
            </a:pPr>
            <a:fld id="{F5AEA0E0-5CC6-4BD0-905C-A0021E419432}" type="slidenum">
              <a:rPr lang="en-GB" sz="1100" smtClean="0"/>
              <a:pPr>
                <a:lnSpc>
                  <a:spcPct val="90000"/>
                </a:lnSpc>
                <a:spcAft>
                  <a:spcPts val="600"/>
                </a:spcAft>
              </a:pPr>
              <a:t>15</a:t>
            </a:fld>
            <a:endParaRPr lang="en-GB" sz="1100"/>
          </a:p>
        </p:txBody>
      </p:sp>
    </p:spTree>
    <p:extLst>
      <p:ext uri="{BB962C8B-B14F-4D97-AF65-F5344CB8AC3E}">
        <p14:creationId xmlns:p14="http://schemas.microsoft.com/office/powerpoint/2010/main" val="188849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531CBF8-34E9-59A0-3AB4-2CBB4FD307A7}"/>
              </a:ext>
            </a:extLst>
          </p:cNvPr>
          <p:cNvSpPr>
            <a:spLocks noGrp="1"/>
          </p:cNvSpPr>
          <p:nvPr>
            <p:ph type="title"/>
          </p:nvPr>
        </p:nvSpPr>
        <p:spPr>
          <a:xfrm>
            <a:off x="242456" y="270165"/>
            <a:ext cx="8526856" cy="959957"/>
          </a:xfrm>
        </p:spPr>
        <p:txBody>
          <a:bodyPr/>
          <a:lstStyle/>
          <a:p>
            <a:endParaRPr lang="en-US"/>
          </a:p>
        </p:txBody>
      </p:sp>
      <p:sp>
        <p:nvSpPr>
          <p:cNvPr id="3" name="Footer Placeholder 2">
            <a:extLst>
              <a:ext uri="{FF2B5EF4-FFF2-40B4-BE49-F238E27FC236}">
                <a16:creationId xmlns:a16="http://schemas.microsoft.com/office/drawing/2014/main" id="{AD26BFC5-C6D7-4B01-1D48-BD586E80B504}"/>
              </a:ext>
            </a:extLst>
          </p:cNvPr>
          <p:cNvSpPr>
            <a:spLocks noGrp="1"/>
          </p:cNvSpPr>
          <p:nvPr>
            <p:ph type="ftr" sz="quarter" idx="11"/>
          </p:nvPr>
        </p:nvSpPr>
        <p:spPr>
          <a:xfrm>
            <a:off x="242456" y="6538912"/>
            <a:ext cx="6624000" cy="204248"/>
          </a:xfrm>
        </p:spPr>
        <p:txBody>
          <a:bodyPr anchor="ctr">
            <a:normAutofit/>
          </a:bodyPr>
          <a:lstStyle/>
          <a:p>
            <a:pPr>
              <a:spcAft>
                <a:spcPts val="600"/>
              </a:spcAft>
            </a:pPr>
            <a:r>
              <a:rPr lang="en-AU"/>
              <a:t>Deakin University CRICOS Provider Code: 00113B</a:t>
            </a:r>
            <a:endParaRPr lang="en-GB"/>
          </a:p>
        </p:txBody>
      </p:sp>
      <p:pic>
        <p:nvPicPr>
          <p:cNvPr id="7" name="Picture 6">
            <a:extLst>
              <a:ext uri="{FF2B5EF4-FFF2-40B4-BE49-F238E27FC236}">
                <a16:creationId xmlns:a16="http://schemas.microsoft.com/office/drawing/2014/main" id="{535A2726-616B-00C5-A851-6A04E2150807}"/>
              </a:ext>
            </a:extLst>
          </p:cNvPr>
          <p:cNvPicPr>
            <a:picLocks noChangeAspect="1"/>
          </p:cNvPicPr>
          <p:nvPr/>
        </p:nvPicPr>
        <p:blipFill>
          <a:blip r:embed="rId2"/>
          <a:stretch>
            <a:fillRect/>
          </a:stretch>
        </p:blipFill>
        <p:spPr>
          <a:xfrm>
            <a:off x="490538" y="2714161"/>
            <a:ext cx="10193790" cy="2064243"/>
          </a:xfrm>
          <a:prstGeom prst="rect">
            <a:avLst/>
          </a:prstGeom>
          <a:noFill/>
        </p:spPr>
      </p:pic>
      <p:sp>
        <p:nvSpPr>
          <p:cNvPr id="5" name="Slide Number Placeholder 4">
            <a:extLst>
              <a:ext uri="{FF2B5EF4-FFF2-40B4-BE49-F238E27FC236}">
                <a16:creationId xmlns:a16="http://schemas.microsoft.com/office/drawing/2014/main" id="{1B091DB4-C5DC-C0BC-C9C0-899E7F3E9A4E}"/>
              </a:ext>
            </a:extLst>
          </p:cNvPr>
          <p:cNvSpPr>
            <a:spLocks noGrp="1"/>
          </p:cNvSpPr>
          <p:nvPr>
            <p:ph type="sldNum" sz="quarter" idx="14"/>
          </p:nvPr>
        </p:nvSpPr>
        <p:spPr>
          <a:xfrm>
            <a:off x="242456" y="5989006"/>
            <a:ext cx="576000" cy="247558"/>
          </a:xfrm>
        </p:spPr>
        <p:txBody>
          <a:bodyPr anchor="ctr">
            <a:normAutofit/>
          </a:bodyPr>
          <a:lstStyle/>
          <a:p>
            <a:pPr>
              <a:lnSpc>
                <a:spcPct val="90000"/>
              </a:lnSpc>
              <a:spcAft>
                <a:spcPts val="600"/>
              </a:spcAft>
            </a:pPr>
            <a:fld id="{F5AEA0E0-5CC6-4BD0-905C-A0021E419432}" type="slidenum">
              <a:rPr lang="en-GB" sz="1100" smtClean="0"/>
              <a:pPr>
                <a:lnSpc>
                  <a:spcPct val="90000"/>
                </a:lnSpc>
                <a:spcAft>
                  <a:spcPts val="600"/>
                </a:spcAft>
              </a:pPr>
              <a:t>16</a:t>
            </a:fld>
            <a:endParaRPr lang="en-GB" sz="1100"/>
          </a:p>
        </p:txBody>
      </p:sp>
    </p:spTree>
    <p:extLst>
      <p:ext uri="{BB962C8B-B14F-4D97-AF65-F5344CB8AC3E}">
        <p14:creationId xmlns:p14="http://schemas.microsoft.com/office/powerpoint/2010/main" val="222287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1F21-E64D-AA61-11C7-C82CF597DA1B}"/>
              </a:ext>
            </a:extLst>
          </p:cNvPr>
          <p:cNvSpPr>
            <a:spLocks noGrp="1"/>
          </p:cNvSpPr>
          <p:nvPr>
            <p:ph type="title"/>
          </p:nvPr>
        </p:nvSpPr>
        <p:spPr/>
        <p:txBody>
          <a:bodyPr/>
          <a:lstStyle/>
          <a:p>
            <a:r>
              <a:rPr lang="en-AU" dirty="0"/>
              <a:t>Use Cases For </a:t>
            </a:r>
            <a:r>
              <a:rPr lang="en-AU" dirty="0" err="1"/>
              <a:t>ChatGPT</a:t>
            </a:r>
            <a:r>
              <a:rPr lang="en-AU" dirty="0"/>
              <a:t> In the Banking Industry</a:t>
            </a:r>
          </a:p>
        </p:txBody>
      </p:sp>
      <p:sp>
        <p:nvSpPr>
          <p:cNvPr id="3" name="Footer Placeholder 2">
            <a:extLst>
              <a:ext uri="{FF2B5EF4-FFF2-40B4-BE49-F238E27FC236}">
                <a16:creationId xmlns:a16="http://schemas.microsoft.com/office/drawing/2014/main" id="{B2332BC3-73DE-D3D0-9768-E4A5E9247AEA}"/>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5B52D0B3-E06E-DC3A-B234-0B941E63D93E}"/>
              </a:ext>
            </a:extLst>
          </p:cNvPr>
          <p:cNvSpPr>
            <a:spLocks noGrp="1"/>
          </p:cNvSpPr>
          <p:nvPr>
            <p:ph sz="quarter" idx="12"/>
          </p:nvPr>
        </p:nvSpPr>
        <p:spPr>
          <a:xfrm>
            <a:off x="359910" y="1219583"/>
            <a:ext cx="10193790" cy="4230056"/>
          </a:xfrm>
        </p:spPr>
        <p:txBody>
          <a:bodyPr/>
          <a:lstStyle/>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Customer Service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real-time support via chatbot respond to customer queries, complaints, and requests for information quickly and efficiently.</a:t>
            </a:r>
            <a:endPar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endParaRPr>
          </a:p>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Loan Origination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When customers apply for loans, </a:t>
            </a:r>
            <a:r>
              <a:rPr lang="en-AU" sz="1800" kern="0" dirty="0" err="1">
                <a:effectLst/>
                <a:latin typeface="Georgia" panose="02040502050405020303" pitchFamily="18" charset="0"/>
                <a:ea typeface="Times New Roman" panose="02020603050405020304" pitchFamily="18" charset="0"/>
                <a:cs typeface="Times New Roman" panose="02020603050405020304" pitchFamily="18" charset="0"/>
              </a:rPr>
              <a:t>ChatGPT</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 can provide real-time guidance and support throughout the process.</a:t>
            </a:r>
            <a:endParaRPr lang="en-AU" sz="1800" b="1" kern="0" dirty="0">
              <a:solidFill>
                <a:srgbClr val="333333"/>
              </a:solidFill>
              <a:latin typeface="Merriweather" panose="020B0604020202020204" pitchFamily="2" charset="0"/>
              <a:ea typeface="Times New Roman" panose="02020603050405020304" pitchFamily="18" charset="0"/>
              <a:cs typeface="Times New Roman" panose="02020603050405020304" pitchFamily="18" charset="0"/>
            </a:endParaRPr>
          </a:p>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Wealth Management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personalized wealth management services and customized investment recommendations based on their individual financial goals and risk tolerance</a:t>
            </a:r>
            <a:endPar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endParaRPr>
          </a:p>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Financial Planning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personalized financial planning services, including budgeting, debt management, and retirement planning.</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Customer Onboarding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improving customer onboarding by automating much of the process, reducing wait times, and streamlining the customer experience.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spcAft>
                <a:spcPts val="0"/>
              </a:spcAft>
            </a:pPr>
            <a:r>
              <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rPr>
              <a:t>Virtual Assistants for Banking - </a:t>
            </a:r>
            <a:r>
              <a:rPr lang="en-AU" sz="1800" kern="0" dirty="0">
                <a:effectLst/>
                <a:latin typeface="Georgia" panose="02040502050405020303" pitchFamily="18" charset="0"/>
                <a:ea typeface="Times New Roman" panose="02020603050405020304" pitchFamily="18" charset="0"/>
                <a:cs typeface="Times New Roman" panose="02020603050405020304" pitchFamily="18" charset="0"/>
              </a:rPr>
              <a:t>virtual assistant that is available 24/7 to help with managing their accounts, paying bills, and performing transactions</a:t>
            </a:r>
            <a:endParaRPr lang="en-AU" sz="1800" b="1" kern="0" dirty="0">
              <a:solidFill>
                <a:srgbClr val="333333"/>
              </a:solidFill>
              <a:effectLst/>
              <a:latin typeface="Merriweather" panose="020B0604020202020204" pitchFamily="2"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6C4D63D-0B05-9B86-5995-52F16A6833CB}"/>
              </a:ext>
            </a:extLst>
          </p:cNvPr>
          <p:cNvSpPr>
            <a:spLocks noGrp="1"/>
          </p:cNvSpPr>
          <p:nvPr>
            <p:ph type="sldNum" sz="quarter" idx="14"/>
          </p:nvPr>
        </p:nvSpPr>
        <p:spPr/>
        <p:txBody>
          <a:bodyPr/>
          <a:lstStyle/>
          <a:p>
            <a:fld id="{F5AEA0E0-5CC6-4BD0-905C-A0021E419432}" type="slidenum">
              <a:rPr lang="en-GB" smtClean="0"/>
              <a:pPr/>
              <a:t>17</a:t>
            </a:fld>
            <a:endParaRPr lang="en-GB" dirty="0"/>
          </a:p>
        </p:txBody>
      </p:sp>
    </p:spTree>
    <p:extLst>
      <p:ext uri="{BB962C8B-B14F-4D97-AF65-F5344CB8AC3E}">
        <p14:creationId xmlns:p14="http://schemas.microsoft.com/office/powerpoint/2010/main" val="187162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C67E-D227-4C24-FC3F-EAE7A7FFD743}"/>
              </a:ext>
            </a:extLst>
          </p:cNvPr>
          <p:cNvSpPr>
            <a:spLocks noGrp="1"/>
          </p:cNvSpPr>
          <p:nvPr>
            <p:ph type="title"/>
          </p:nvPr>
        </p:nvSpPr>
        <p:spPr/>
        <p:txBody>
          <a:bodyPr/>
          <a:lstStyle/>
          <a:p>
            <a:r>
              <a:rPr lang="en-AU" dirty="0"/>
              <a:t>Education and Generative AI</a:t>
            </a:r>
          </a:p>
        </p:txBody>
      </p:sp>
      <p:sp>
        <p:nvSpPr>
          <p:cNvPr id="3" name="Footer Placeholder 2">
            <a:extLst>
              <a:ext uri="{FF2B5EF4-FFF2-40B4-BE49-F238E27FC236}">
                <a16:creationId xmlns:a16="http://schemas.microsoft.com/office/drawing/2014/main" id="{5D609721-E657-6977-1EB6-D1215C9AEAC6}"/>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3B3549CA-A341-C6E0-CB55-AC2EFC63FD37}"/>
              </a:ext>
            </a:extLst>
          </p:cNvPr>
          <p:cNvSpPr>
            <a:spLocks noGrp="1"/>
          </p:cNvSpPr>
          <p:nvPr>
            <p:ph sz="quarter" idx="12"/>
          </p:nvPr>
        </p:nvSpPr>
        <p:spPr>
          <a:xfrm>
            <a:off x="242456" y="1230122"/>
            <a:ext cx="11707088" cy="3974666"/>
          </a:xfrm>
        </p:spPr>
        <p:txBody>
          <a:bodyPr/>
          <a:lstStyle/>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Specificity and relevant information provided by </a:t>
            </a:r>
            <a:r>
              <a:rPr lang="en-AU" sz="2400" dirty="0" err="1">
                <a:solidFill>
                  <a:schemeClr val="tx1"/>
                </a:solidFill>
              </a:rPr>
              <a:t>ChatGPT</a:t>
            </a:r>
            <a:r>
              <a:rPr lang="en-AU" sz="2400" dirty="0">
                <a:solidFill>
                  <a:schemeClr val="tx1"/>
                </a:solidFill>
              </a:rPr>
              <a:t> on diverse disciplines (e.g. science, history, business, health, technology, etc.) or are useful</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lessen the instructional workload of teachers and provide students with immediate feedback.</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Cheating and getting away with it </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challenges with the accuracy of responses, the provision of alternative answers or responses which at times contradict previous answers provided on the same topic, and its limited ability to provide certain contextual information/sources.</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Fairness of the provided learning content</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Appropriateness and naivety of the created learning assessments</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Unlocking the full potential of learning assistance</a:t>
            </a: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Honesty and truthfulness of </a:t>
            </a:r>
            <a:r>
              <a:rPr lang="en-AU" sz="2400" dirty="0" err="1">
                <a:solidFill>
                  <a:schemeClr val="tx1"/>
                </a:solidFill>
              </a:rPr>
              <a:t>ChatGPT</a:t>
            </a:r>
            <a:endParaRPr lang="en-AU" sz="2400" dirty="0">
              <a:solidFill>
                <a:schemeClr val="tx1"/>
              </a:solidFill>
            </a:endParaRPr>
          </a:p>
          <a:p>
            <a:pPr marL="342900" indent="-342900">
              <a:lnSpc>
                <a:spcPct val="100000"/>
              </a:lnSpc>
              <a:spcBef>
                <a:spcPts val="0"/>
              </a:spcBef>
              <a:spcAft>
                <a:spcPts val="0"/>
              </a:spcAft>
              <a:buFont typeface="Arial" panose="020B0604020202020204" pitchFamily="34" charset="0"/>
              <a:buChar char="•"/>
            </a:pPr>
            <a:r>
              <a:rPr lang="en-AU" sz="2400" dirty="0">
                <a:solidFill>
                  <a:schemeClr val="tx1"/>
                </a:solidFill>
              </a:rPr>
              <a:t>Absence of emotions or reflections on students’ engagements</a:t>
            </a:r>
          </a:p>
          <a:p>
            <a:pPr marL="342900" indent="-342900">
              <a:lnSpc>
                <a:spcPct val="100000"/>
              </a:lnSpc>
              <a:spcBef>
                <a:spcPts val="0"/>
              </a:spcBef>
              <a:spcAft>
                <a:spcPts val="0"/>
              </a:spcAft>
              <a:buFont typeface="Arial" panose="020B0604020202020204" pitchFamily="34" charset="0"/>
              <a:buChar char="•"/>
            </a:pPr>
            <a:endParaRPr lang="en-AU" sz="2400" dirty="0">
              <a:solidFill>
                <a:schemeClr val="tx1"/>
              </a:solidFill>
            </a:endParaRPr>
          </a:p>
        </p:txBody>
      </p:sp>
      <p:sp>
        <p:nvSpPr>
          <p:cNvPr id="5" name="Slide Number Placeholder 4">
            <a:extLst>
              <a:ext uri="{FF2B5EF4-FFF2-40B4-BE49-F238E27FC236}">
                <a16:creationId xmlns:a16="http://schemas.microsoft.com/office/drawing/2014/main" id="{0EFA7544-24DF-20B5-12A9-950A468538B3}"/>
              </a:ext>
            </a:extLst>
          </p:cNvPr>
          <p:cNvSpPr>
            <a:spLocks noGrp="1"/>
          </p:cNvSpPr>
          <p:nvPr>
            <p:ph type="sldNum" sz="quarter" idx="14"/>
          </p:nvPr>
        </p:nvSpPr>
        <p:spPr/>
        <p:txBody>
          <a:bodyPr/>
          <a:lstStyle/>
          <a:p>
            <a:fld id="{F5AEA0E0-5CC6-4BD0-905C-A0021E419432}" type="slidenum">
              <a:rPr lang="en-GB" smtClean="0"/>
              <a:pPr/>
              <a:t>18</a:t>
            </a:fld>
            <a:endParaRPr lang="en-GB" dirty="0"/>
          </a:p>
        </p:txBody>
      </p:sp>
      <p:sp>
        <p:nvSpPr>
          <p:cNvPr id="7" name="TextBox 6">
            <a:extLst>
              <a:ext uri="{FF2B5EF4-FFF2-40B4-BE49-F238E27FC236}">
                <a16:creationId xmlns:a16="http://schemas.microsoft.com/office/drawing/2014/main" id="{8B95CA8B-247B-4CD9-389F-5F87E5C59E93}"/>
              </a:ext>
            </a:extLst>
          </p:cNvPr>
          <p:cNvSpPr txBox="1"/>
          <p:nvPr/>
        </p:nvSpPr>
        <p:spPr>
          <a:xfrm>
            <a:off x="1566602" y="6133534"/>
            <a:ext cx="9408225" cy="523220"/>
          </a:xfrm>
          <a:prstGeom prst="rect">
            <a:avLst/>
          </a:prstGeom>
          <a:noFill/>
        </p:spPr>
        <p:txBody>
          <a:bodyPr wrap="square">
            <a:spAutoFit/>
          </a:bodyPr>
          <a:lstStyle/>
          <a:p>
            <a:r>
              <a:rPr lang="en-AU" sz="1400" dirty="0" err="1"/>
              <a:t>Tlili</a:t>
            </a:r>
            <a:r>
              <a:rPr lang="en-AU" sz="1400" dirty="0"/>
              <a:t> (2023). What if the devil is my guardian angel: </a:t>
            </a:r>
            <a:r>
              <a:rPr lang="en-AU" sz="1400" dirty="0" err="1"/>
              <a:t>ChatGPT</a:t>
            </a:r>
            <a:r>
              <a:rPr lang="en-AU" sz="1400" dirty="0"/>
              <a:t> as a case study of using chatbots in education. Smart Learning Environments, 10:15 </a:t>
            </a:r>
            <a:r>
              <a:rPr lang="en-AU" sz="1400" dirty="0">
                <a:hlinkClick r:id="rId3"/>
              </a:rPr>
              <a:t>https://doi.org/10.1186/s40561-023-00237-x</a:t>
            </a:r>
            <a:r>
              <a:rPr lang="en-AU" sz="1400" dirty="0"/>
              <a:t> </a:t>
            </a:r>
          </a:p>
        </p:txBody>
      </p:sp>
    </p:spTree>
    <p:extLst>
      <p:ext uri="{BB962C8B-B14F-4D97-AF65-F5344CB8AC3E}">
        <p14:creationId xmlns:p14="http://schemas.microsoft.com/office/powerpoint/2010/main" val="74251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6CD7-4113-08E2-D43A-BB5E2895D4D4}"/>
              </a:ext>
            </a:extLst>
          </p:cNvPr>
          <p:cNvSpPr>
            <a:spLocks noGrp="1"/>
          </p:cNvSpPr>
          <p:nvPr>
            <p:ph type="title"/>
          </p:nvPr>
        </p:nvSpPr>
        <p:spPr/>
        <p:txBody>
          <a:bodyPr/>
          <a:lstStyle/>
          <a:p>
            <a:r>
              <a:rPr lang="en-AU" dirty="0"/>
              <a:t>A Personal tutor for every child on earth?</a:t>
            </a:r>
          </a:p>
        </p:txBody>
      </p:sp>
      <p:sp>
        <p:nvSpPr>
          <p:cNvPr id="3" name="Footer Placeholder 2">
            <a:extLst>
              <a:ext uri="{FF2B5EF4-FFF2-40B4-BE49-F238E27FC236}">
                <a16:creationId xmlns:a16="http://schemas.microsoft.com/office/drawing/2014/main" id="{ACC4CAB6-FA4F-263F-39C0-4D4767032BA0}"/>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E7219B83-0D9B-4B9C-5D51-190316D2DB55}"/>
              </a:ext>
            </a:extLst>
          </p:cNvPr>
          <p:cNvSpPr>
            <a:spLocks noGrp="1"/>
          </p:cNvSpPr>
          <p:nvPr>
            <p:ph sz="quarter" idx="12"/>
          </p:nvPr>
        </p:nvSpPr>
        <p:spPr/>
        <p:txBody>
          <a:bodyPr/>
          <a:lstStyle/>
          <a:p>
            <a:r>
              <a:rPr lang="en-AU" dirty="0">
                <a:hlinkClick r:id="rId2"/>
              </a:rPr>
              <a:t>The Amazing AI Super Tutor for Students and Teachers | Sal Khan | TED - Bing video</a:t>
            </a:r>
            <a:endParaRPr lang="en-AU" dirty="0"/>
          </a:p>
        </p:txBody>
      </p:sp>
      <p:sp>
        <p:nvSpPr>
          <p:cNvPr id="5" name="Slide Number Placeholder 4">
            <a:extLst>
              <a:ext uri="{FF2B5EF4-FFF2-40B4-BE49-F238E27FC236}">
                <a16:creationId xmlns:a16="http://schemas.microsoft.com/office/drawing/2014/main" id="{1996350A-4A21-4143-B011-64E731726FAF}"/>
              </a:ext>
            </a:extLst>
          </p:cNvPr>
          <p:cNvSpPr>
            <a:spLocks noGrp="1"/>
          </p:cNvSpPr>
          <p:nvPr>
            <p:ph type="sldNum" sz="quarter" idx="14"/>
          </p:nvPr>
        </p:nvSpPr>
        <p:spPr/>
        <p:txBody>
          <a:bodyPr/>
          <a:lstStyle/>
          <a:p>
            <a:fld id="{F5AEA0E0-5CC6-4BD0-905C-A0021E419432}" type="slidenum">
              <a:rPr lang="en-GB" smtClean="0"/>
              <a:pPr/>
              <a:t>19</a:t>
            </a:fld>
            <a:endParaRPr lang="en-GB" dirty="0"/>
          </a:p>
        </p:txBody>
      </p:sp>
      <p:pic>
        <p:nvPicPr>
          <p:cNvPr id="7" name="Picture 6">
            <a:extLst>
              <a:ext uri="{FF2B5EF4-FFF2-40B4-BE49-F238E27FC236}">
                <a16:creationId xmlns:a16="http://schemas.microsoft.com/office/drawing/2014/main" id="{485C5A0B-AC87-4627-330A-0A58C775641C}"/>
              </a:ext>
            </a:extLst>
          </p:cNvPr>
          <p:cNvPicPr>
            <a:picLocks noChangeAspect="1"/>
          </p:cNvPicPr>
          <p:nvPr/>
        </p:nvPicPr>
        <p:blipFill>
          <a:blip r:embed="rId3"/>
          <a:stretch>
            <a:fillRect/>
          </a:stretch>
        </p:blipFill>
        <p:spPr>
          <a:xfrm>
            <a:off x="2847251" y="2923387"/>
            <a:ext cx="5922061" cy="3189398"/>
          </a:xfrm>
          <a:prstGeom prst="rect">
            <a:avLst/>
          </a:prstGeom>
        </p:spPr>
      </p:pic>
    </p:spTree>
    <p:extLst>
      <p:ext uri="{BB962C8B-B14F-4D97-AF65-F5344CB8AC3E}">
        <p14:creationId xmlns:p14="http://schemas.microsoft.com/office/powerpoint/2010/main" val="2710753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i="0" dirty="0"/>
              <a:t>What’s the value of Information in future?</a:t>
            </a:r>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2</a:t>
            </a:fld>
            <a:endParaRPr lang="en-AU"/>
          </a:p>
        </p:txBody>
      </p:sp>
      <p:sp>
        <p:nvSpPr>
          <p:cNvPr id="3" name="Rectangle 2"/>
          <p:cNvSpPr/>
          <p:nvPr/>
        </p:nvSpPr>
        <p:spPr>
          <a:xfrm>
            <a:off x="3617667" y="-1175521"/>
            <a:ext cx="5022068" cy="923330"/>
          </a:xfrm>
          <a:prstGeom prst="rect">
            <a:avLst/>
          </a:prstGeom>
        </p:spPr>
        <p:txBody>
          <a:bodyPr wrap="square">
            <a:spAutoFit/>
          </a:bodyPr>
          <a:lstStyle/>
          <a:p>
            <a:r>
              <a:rPr lang="en-AU" dirty="0">
                <a:hlinkClick r:id="rId3"/>
              </a:rPr>
              <a:t>https://www.gartner.com/en/information-technology/insights/top-technology-trends /</a:t>
            </a:r>
            <a:endParaRPr lang="en-AU" dirty="0"/>
          </a:p>
          <a:p>
            <a:endParaRPr lang="en-AU" dirty="0"/>
          </a:p>
        </p:txBody>
      </p:sp>
      <p:pic>
        <p:nvPicPr>
          <p:cNvPr id="7" name="Picture 6">
            <a:hlinkClick r:id="rId4"/>
          </p:cNvPr>
          <p:cNvPicPr>
            <a:picLocks noChangeAspect="1"/>
          </p:cNvPicPr>
          <p:nvPr/>
        </p:nvPicPr>
        <p:blipFill>
          <a:blip r:embed="rId5"/>
          <a:stretch>
            <a:fillRect/>
          </a:stretch>
        </p:blipFill>
        <p:spPr>
          <a:xfrm>
            <a:off x="242456" y="1087811"/>
            <a:ext cx="10475755" cy="5451101"/>
          </a:xfrm>
          <a:prstGeom prst="rect">
            <a:avLst/>
          </a:prstGeom>
        </p:spPr>
      </p:pic>
    </p:spTree>
    <p:extLst>
      <p:ext uri="{BB962C8B-B14F-4D97-AF65-F5344CB8AC3E}">
        <p14:creationId xmlns:p14="http://schemas.microsoft.com/office/powerpoint/2010/main" val="2641657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5AEE-F10B-B2B1-1306-C1EF5B4E9519}"/>
              </a:ext>
            </a:extLst>
          </p:cNvPr>
          <p:cNvSpPr>
            <a:spLocks noGrp="1"/>
          </p:cNvSpPr>
          <p:nvPr>
            <p:ph type="title"/>
          </p:nvPr>
        </p:nvSpPr>
        <p:spPr>
          <a:xfrm>
            <a:off x="242456" y="303516"/>
            <a:ext cx="8526856" cy="959957"/>
          </a:xfrm>
        </p:spPr>
        <p:txBody>
          <a:bodyPr/>
          <a:lstStyle/>
          <a:p>
            <a:r>
              <a:rPr lang="en-AU" sz="2800" dirty="0"/>
              <a:t>Real consequences of Generative AI</a:t>
            </a:r>
          </a:p>
        </p:txBody>
      </p:sp>
      <p:sp>
        <p:nvSpPr>
          <p:cNvPr id="3" name="Footer Placeholder 2">
            <a:extLst>
              <a:ext uri="{FF2B5EF4-FFF2-40B4-BE49-F238E27FC236}">
                <a16:creationId xmlns:a16="http://schemas.microsoft.com/office/drawing/2014/main" id="{6CBBDBD3-CC5A-44C5-848A-52FA4129C79B}"/>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AF6D7656-A35A-AF20-E5F7-D37458CA258D}"/>
              </a:ext>
            </a:extLst>
          </p:cNvPr>
          <p:cNvSpPr>
            <a:spLocks noGrp="1"/>
          </p:cNvSpPr>
          <p:nvPr>
            <p:ph sz="quarter" idx="12"/>
          </p:nvPr>
        </p:nvSpPr>
        <p:spPr>
          <a:xfrm>
            <a:off x="242456" y="1263473"/>
            <a:ext cx="10193790" cy="3974666"/>
          </a:xfrm>
        </p:spPr>
        <p:txBody>
          <a:bodyPr/>
          <a:lstStyle/>
          <a:p>
            <a:pPr marL="342900" indent="-342900">
              <a:lnSpc>
                <a:spcPct val="100000"/>
              </a:lnSpc>
              <a:spcBef>
                <a:spcPts val="600"/>
              </a:spcBef>
              <a:spcAft>
                <a:spcPts val="600"/>
              </a:spcAft>
              <a:buFont typeface="Arial" panose="020B0604020202020204" pitchFamily="34" charset="0"/>
              <a:buChar char="•"/>
            </a:pPr>
            <a:r>
              <a:rPr lang="en-AU" sz="2400" dirty="0"/>
              <a:t>There are also concerns that Generative AI will lead to job displacement, as the technology becomes capable of performing tasks that were previously done by humans.</a:t>
            </a:r>
          </a:p>
          <a:p>
            <a:pPr marL="342900" indent="-342900">
              <a:lnSpc>
                <a:spcPct val="100000"/>
              </a:lnSpc>
              <a:spcBef>
                <a:spcPts val="600"/>
              </a:spcBef>
              <a:spcAft>
                <a:spcPts val="600"/>
              </a:spcAft>
              <a:buFont typeface="Arial" panose="020B0604020202020204" pitchFamily="34" charset="0"/>
              <a:buChar char="•"/>
            </a:pPr>
            <a:r>
              <a:rPr lang="en-AU" sz="2400" dirty="0"/>
              <a:t>Large scale automated faking might be particularly dangerous since it would spread adverse impact beyond what a few bad actors would likely do. </a:t>
            </a:r>
          </a:p>
          <a:p>
            <a:pPr marL="342900" indent="-342900">
              <a:lnSpc>
                <a:spcPct val="100000"/>
              </a:lnSpc>
              <a:spcBef>
                <a:spcPts val="600"/>
              </a:spcBef>
              <a:spcAft>
                <a:spcPts val="600"/>
              </a:spcAft>
              <a:buFont typeface="Arial" panose="020B0604020202020204" pitchFamily="34" charset="0"/>
              <a:buChar char="•"/>
            </a:pPr>
            <a:r>
              <a:rPr lang="en-AU" sz="2400" dirty="0"/>
              <a:t>a real possibility of a descent into mediocrity as fakes fed on themselves in a “never ending resounding echo chamber of cyber-generated nonsense.”</a:t>
            </a:r>
          </a:p>
          <a:p>
            <a:pPr marL="342900" indent="-342900">
              <a:lnSpc>
                <a:spcPct val="100000"/>
              </a:lnSpc>
              <a:spcBef>
                <a:spcPts val="600"/>
              </a:spcBef>
              <a:spcAft>
                <a:spcPts val="600"/>
              </a:spcAft>
              <a:buFont typeface="Arial" panose="020B0604020202020204" pitchFamily="34" charset="0"/>
              <a:buChar char="•"/>
            </a:pPr>
            <a:r>
              <a:rPr lang="en-AU" sz="2400" dirty="0"/>
              <a:t>Risk of a loss of “art,” both in the creation of and the appreciation of content, with creatives having significantly reduced value. “boring as hell”.</a:t>
            </a:r>
          </a:p>
          <a:p>
            <a:pPr marL="342900" indent="-342900">
              <a:lnSpc>
                <a:spcPct val="100000"/>
              </a:lnSpc>
              <a:spcBef>
                <a:spcPts val="600"/>
              </a:spcBef>
              <a:spcAft>
                <a:spcPts val="600"/>
              </a:spcAft>
              <a:buFont typeface="Arial" panose="020B0604020202020204" pitchFamily="34" charset="0"/>
              <a:buChar char="•"/>
            </a:pPr>
            <a:r>
              <a:rPr lang="en-AU" sz="2400" dirty="0"/>
              <a:t>Privacy laws might require revisions as policymakers learn more about how vulnerable groups could be affected by the proliferation of fakes, and in what ways.</a:t>
            </a:r>
          </a:p>
          <a:p>
            <a:pPr marL="342900" indent="-342900">
              <a:lnSpc>
                <a:spcPct val="100000"/>
              </a:lnSpc>
              <a:spcBef>
                <a:spcPts val="600"/>
              </a:spcBef>
              <a:spcAft>
                <a:spcPts val="600"/>
              </a:spcAft>
              <a:buFont typeface="Arial" panose="020B0604020202020204" pitchFamily="34" charset="0"/>
              <a:buChar char="•"/>
            </a:pPr>
            <a:endParaRPr lang="en-AU" sz="2400" dirty="0"/>
          </a:p>
        </p:txBody>
      </p:sp>
      <p:sp>
        <p:nvSpPr>
          <p:cNvPr id="5" name="Slide Number Placeholder 4">
            <a:extLst>
              <a:ext uri="{FF2B5EF4-FFF2-40B4-BE49-F238E27FC236}">
                <a16:creationId xmlns:a16="http://schemas.microsoft.com/office/drawing/2014/main" id="{6ABC4CB8-FB7E-C591-51BD-B2F7555443F5}"/>
              </a:ext>
            </a:extLst>
          </p:cNvPr>
          <p:cNvSpPr>
            <a:spLocks noGrp="1"/>
          </p:cNvSpPr>
          <p:nvPr>
            <p:ph type="sldNum" sz="quarter" idx="14"/>
          </p:nvPr>
        </p:nvSpPr>
        <p:spPr/>
        <p:txBody>
          <a:bodyPr/>
          <a:lstStyle/>
          <a:p>
            <a:fld id="{F5AEA0E0-5CC6-4BD0-905C-A0021E419432}" type="slidenum">
              <a:rPr lang="en-GB" smtClean="0"/>
              <a:pPr/>
              <a:t>20</a:t>
            </a:fld>
            <a:endParaRPr lang="en-GB" dirty="0"/>
          </a:p>
        </p:txBody>
      </p:sp>
      <p:sp>
        <p:nvSpPr>
          <p:cNvPr id="7" name="TextBox 6">
            <a:extLst>
              <a:ext uri="{FF2B5EF4-FFF2-40B4-BE49-F238E27FC236}">
                <a16:creationId xmlns:a16="http://schemas.microsoft.com/office/drawing/2014/main" id="{7E4C6A73-EEF7-C9F8-D386-4FCAEC1115C9}"/>
              </a:ext>
            </a:extLst>
          </p:cNvPr>
          <p:cNvSpPr txBox="1"/>
          <p:nvPr/>
        </p:nvSpPr>
        <p:spPr>
          <a:xfrm>
            <a:off x="2273343" y="6471759"/>
            <a:ext cx="9369135" cy="338554"/>
          </a:xfrm>
          <a:prstGeom prst="rect">
            <a:avLst/>
          </a:prstGeom>
          <a:noFill/>
        </p:spPr>
        <p:txBody>
          <a:bodyPr wrap="square">
            <a:spAutoFit/>
          </a:bodyPr>
          <a:lstStyle/>
          <a:p>
            <a:r>
              <a:rPr lang="en-AU" sz="1600" dirty="0" err="1"/>
              <a:t>Houde</a:t>
            </a:r>
            <a:r>
              <a:rPr lang="en-AU" sz="1600" dirty="0"/>
              <a:t> et al (2020). Business (mis)Use Cases of Generative AI, IUI ’20 Workshops, Cagliari, Italy</a:t>
            </a:r>
          </a:p>
        </p:txBody>
      </p:sp>
    </p:spTree>
    <p:extLst>
      <p:ext uri="{BB962C8B-B14F-4D97-AF65-F5344CB8AC3E}">
        <p14:creationId xmlns:p14="http://schemas.microsoft.com/office/powerpoint/2010/main" val="203561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15F9-8A2D-5D4E-7EA0-B768FE3CDD4D}"/>
              </a:ext>
            </a:extLst>
          </p:cNvPr>
          <p:cNvSpPr>
            <a:spLocks noGrp="1"/>
          </p:cNvSpPr>
          <p:nvPr>
            <p:ph type="title"/>
          </p:nvPr>
        </p:nvSpPr>
        <p:spPr/>
        <p:txBody>
          <a:bodyPr/>
          <a:lstStyle/>
          <a:p>
            <a:endParaRPr lang="en-AU"/>
          </a:p>
        </p:txBody>
      </p:sp>
      <p:sp>
        <p:nvSpPr>
          <p:cNvPr id="3" name="Footer Placeholder 2">
            <a:extLst>
              <a:ext uri="{FF2B5EF4-FFF2-40B4-BE49-F238E27FC236}">
                <a16:creationId xmlns:a16="http://schemas.microsoft.com/office/drawing/2014/main" id="{FB585D0B-4DF0-AF56-4849-7F072E0C5577}"/>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63BDC74E-690D-D637-4EBD-B51B9A8D71D9}"/>
              </a:ext>
            </a:extLst>
          </p:cNvPr>
          <p:cNvSpPr>
            <a:spLocks noGrp="1"/>
          </p:cNvSpPr>
          <p:nvPr>
            <p:ph sz="quarter" idx="12"/>
          </p:nvPr>
        </p:nvSpPr>
        <p:spPr>
          <a:xfrm>
            <a:off x="530456" y="1711992"/>
            <a:ext cx="10193790" cy="3974666"/>
          </a:xfrm>
        </p:spPr>
        <p:txBody>
          <a:bodyPr/>
          <a:lstStyle/>
          <a:p>
            <a:pPr algn="ctr"/>
            <a:r>
              <a:rPr lang="en-AU" b="0" i="0" dirty="0">
                <a:effectLst/>
              </a:rPr>
              <a:t>“</a:t>
            </a:r>
            <a:r>
              <a:rPr lang="en-AU" b="0" i="0" dirty="0" err="1">
                <a:effectLst/>
              </a:rPr>
              <a:t>ChatGPT</a:t>
            </a:r>
            <a:r>
              <a:rPr lang="en-AU" b="0" i="0" dirty="0">
                <a:effectLst/>
              </a:rPr>
              <a:t> will always have bias, says </a:t>
            </a:r>
            <a:r>
              <a:rPr lang="en-AU" b="0" i="0" dirty="0" err="1">
                <a:effectLst/>
              </a:rPr>
              <a:t>OpenAI</a:t>
            </a:r>
            <a:r>
              <a:rPr lang="en-AU" b="0" i="0" dirty="0">
                <a:effectLst/>
              </a:rPr>
              <a:t> boss”</a:t>
            </a:r>
          </a:p>
          <a:p>
            <a:pPr algn="ctr"/>
            <a:r>
              <a:rPr lang="en-AU" b="0" i="0" dirty="0">
                <a:effectLst/>
              </a:rPr>
              <a:t>- Sam Altman argues the world will never agree on chatbot’s politics</a:t>
            </a:r>
          </a:p>
          <a:p>
            <a:pPr algn="ctr"/>
            <a:endParaRPr lang="en-AU" dirty="0"/>
          </a:p>
        </p:txBody>
      </p:sp>
      <p:sp>
        <p:nvSpPr>
          <p:cNvPr id="5" name="Slide Number Placeholder 4">
            <a:extLst>
              <a:ext uri="{FF2B5EF4-FFF2-40B4-BE49-F238E27FC236}">
                <a16:creationId xmlns:a16="http://schemas.microsoft.com/office/drawing/2014/main" id="{252D5150-D147-7787-A069-18E4A4B67B81}"/>
              </a:ext>
            </a:extLst>
          </p:cNvPr>
          <p:cNvSpPr>
            <a:spLocks noGrp="1"/>
          </p:cNvSpPr>
          <p:nvPr>
            <p:ph type="sldNum" sz="quarter" idx="14"/>
          </p:nvPr>
        </p:nvSpPr>
        <p:spPr/>
        <p:txBody>
          <a:bodyPr/>
          <a:lstStyle/>
          <a:p>
            <a:fld id="{F5AEA0E0-5CC6-4BD0-905C-A0021E419432}" type="slidenum">
              <a:rPr lang="en-GB" smtClean="0"/>
              <a:pPr/>
              <a:t>21</a:t>
            </a:fld>
            <a:endParaRPr lang="en-GB" dirty="0"/>
          </a:p>
        </p:txBody>
      </p:sp>
    </p:spTree>
    <p:extLst>
      <p:ext uri="{BB962C8B-B14F-4D97-AF65-F5344CB8AC3E}">
        <p14:creationId xmlns:p14="http://schemas.microsoft.com/office/powerpoint/2010/main" val="2863956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9E7C-8520-4A73-0B8D-1B698A6A142B}"/>
              </a:ext>
            </a:extLst>
          </p:cNvPr>
          <p:cNvSpPr>
            <a:spLocks noGrp="1"/>
          </p:cNvSpPr>
          <p:nvPr>
            <p:ph type="title"/>
          </p:nvPr>
        </p:nvSpPr>
        <p:spPr>
          <a:xfrm>
            <a:off x="123703" y="270165"/>
            <a:ext cx="8526856" cy="959957"/>
          </a:xfrm>
        </p:spPr>
        <p:txBody>
          <a:bodyPr/>
          <a:lstStyle/>
          <a:p>
            <a:r>
              <a:rPr lang="en-AU" b="1" i="0" u="none" strike="noStrike" cap="all" dirty="0">
                <a:solidFill>
                  <a:srgbClr val="197A56"/>
                </a:solidFill>
                <a:effectLst/>
                <a:latin typeface="henderson-bcg-sans"/>
                <a:hlinkClick r:id="rId2" tooltip="The Ethical Issues Tied to Generative AI Governance"/>
              </a:rPr>
              <a:t>THE ETHICAL ISSUES TIED TO GENERATIVE AI GOVERNANCE</a:t>
            </a:r>
            <a:endParaRPr lang="en-AU" dirty="0"/>
          </a:p>
        </p:txBody>
      </p:sp>
      <p:sp>
        <p:nvSpPr>
          <p:cNvPr id="3" name="Footer Placeholder 2">
            <a:extLst>
              <a:ext uri="{FF2B5EF4-FFF2-40B4-BE49-F238E27FC236}">
                <a16:creationId xmlns:a16="http://schemas.microsoft.com/office/drawing/2014/main" id="{4FE43561-1D21-B5B4-8564-EC02FD724A9E}"/>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1824C703-A5B7-3044-A09F-485DCC5FF2DA}"/>
              </a:ext>
            </a:extLst>
          </p:cNvPr>
          <p:cNvSpPr>
            <a:spLocks noGrp="1"/>
          </p:cNvSpPr>
          <p:nvPr>
            <p:ph sz="quarter" idx="12"/>
          </p:nvPr>
        </p:nvSpPr>
        <p:spPr>
          <a:xfrm>
            <a:off x="242456" y="1230122"/>
            <a:ext cx="10193790" cy="4612538"/>
          </a:xfrm>
        </p:spPr>
        <p:txBody>
          <a:bodyPr/>
          <a:lstStyle/>
          <a:p>
            <a:pPr algn="l" fontAlgn="base">
              <a:buFont typeface="Arial" panose="020B0604020202020204" pitchFamily="34" charset="0"/>
              <a:buChar char="•"/>
            </a:pPr>
            <a:r>
              <a:rPr lang="en-AU" sz="2400" b="1" i="0" dirty="0">
                <a:effectLst/>
              </a:rPr>
              <a:t>Unknown Capabilities.</a:t>
            </a:r>
            <a:r>
              <a:rPr lang="en-AU" sz="2400" b="0" i="0" dirty="0">
                <a:effectLst/>
              </a:rPr>
              <a:t> Large generative AI systems such as </a:t>
            </a:r>
            <a:r>
              <a:rPr lang="en-AU" sz="2400" b="0" i="0" dirty="0" err="1">
                <a:effectLst/>
              </a:rPr>
              <a:t>ChatGPT</a:t>
            </a:r>
            <a:r>
              <a:rPr lang="en-AU" sz="2400" b="0" i="0" dirty="0">
                <a:effectLst/>
              </a:rPr>
              <a:t> have exhibited a massive capability overhang—skills and dangers that are not planned for in the development phase and are generally unknown and unexpected even to the developers. This can pose a serious threat if the right guardrails are not in place to effectively manage unexpected usage. </a:t>
            </a:r>
          </a:p>
          <a:p>
            <a:pPr algn="l" fontAlgn="base">
              <a:buFont typeface="Arial" panose="020B0604020202020204" pitchFamily="34" charset="0"/>
              <a:buChar char="•"/>
            </a:pPr>
            <a:r>
              <a:rPr lang="en-AU" sz="2400" b="1" i="0" dirty="0">
                <a:effectLst/>
              </a:rPr>
              <a:t>Bias and Toxicity.</a:t>
            </a:r>
            <a:r>
              <a:rPr lang="en-AU" sz="2400" b="0" i="0" dirty="0">
                <a:effectLst/>
              </a:rPr>
              <a:t> Outputs from generative AI will be as biased as the data it is trained on. Many popular language models today are trained on the wilds of the internet, where there is plenty of bias—along with toxic language and ideas. </a:t>
            </a:r>
          </a:p>
          <a:p>
            <a:pPr algn="l" fontAlgn="base">
              <a:buFont typeface="Arial" panose="020B0604020202020204" pitchFamily="34" charset="0"/>
              <a:buChar char="•"/>
            </a:pPr>
            <a:r>
              <a:rPr lang="en-AU" sz="2400" b="1" i="0" dirty="0">
                <a:effectLst/>
              </a:rPr>
              <a:t>Data Leakage.</a:t>
            </a:r>
            <a:r>
              <a:rPr lang="en-AU" sz="2400" b="0" i="0" dirty="0">
                <a:effectLst/>
              </a:rPr>
              <a:t> Many companies have quickly put policies in place to forbid employees from entering sensitive information into </a:t>
            </a:r>
            <a:r>
              <a:rPr lang="en-AU" sz="2400" b="0" i="0" dirty="0" err="1">
                <a:effectLst/>
              </a:rPr>
              <a:t>ChatGPT</a:t>
            </a:r>
            <a:r>
              <a:rPr lang="en-AU" sz="2400" b="0" i="0" dirty="0">
                <a:effectLst/>
              </a:rPr>
              <a:t>, fearing that it could get incorporated into the AI model and </a:t>
            </a:r>
            <a:r>
              <a:rPr lang="en-AU" sz="2400" b="0" i="0" dirty="0" err="1">
                <a:effectLst/>
              </a:rPr>
              <a:t>reemerge</a:t>
            </a:r>
            <a:r>
              <a:rPr lang="en-AU" sz="2400" b="0" i="0" dirty="0">
                <a:effectLst/>
              </a:rPr>
              <a:t> in public.  </a:t>
            </a:r>
          </a:p>
          <a:p>
            <a:endParaRPr lang="en-AU" sz="2400" dirty="0"/>
          </a:p>
        </p:txBody>
      </p:sp>
      <p:sp>
        <p:nvSpPr>
          <p:cNvPr id="5" name="Slide Number Placeholder 4">
            <a:extLst>
              <a:ext uri="{FF2B5EF4-FFF2-40B4-BE49-F238E27FC236}">
                <a16:creationId xmlns:a16="http://schemas.microsoft.com/office/drawing/2014/main" id="{923B5917-61EA-0884-5BD1-6988B0D11A35}"/>
              </a:ext>
            </a:extLst>
          </p:cNvPr>
          <p:cNvSpPr>
            <a:spLocks noGrp="1"/>
          </p:cNvSpPr>
          <p:nvPr>
            <p:ph type="sldNum" sz="quarter" idx="14"/>
          </p:nvPr>
        </p:nvSpPr>
        <p:spPr/>
        <p:txBody>
          <a:bodyPr/>
          <a:lstStyle/>
          <a:p>
            <a:fld id="{F5AEA0E0-5CC6-4BD0-905C-A0021E419432}" type="slidenum">
              <a:rPr lang="en-GB" smtClean="0"/>
              <a:pPr/>
              <a:t>22</a:t>
            </a:fld>
            <a:endParaRPr lang="en-GB" dirty="0"/>
          </a:p>
        </p:txBody>
      </p:sp>
    </p:spTree>
    <p:extLst>
      <p:ext uri="{BB962C8B-B14F-4D97-AF65-F5344CB8AC3E}">
        <p14:creationId xmlns:p14="http://schemas.microsoft.com/office/powerpoint/2010/main" val="3668469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C410-5E2D-D096-E4FF-3C42F74C1AA2}"/>
              </a:ext>
            </a:extLst>
          </p:cNvPr>
          <p:cNvSpPr>
            <a:spLocks noGrp="1"/>
          </p:cNvSpPr>
          <p:nvPr>
            <p:ph type="title"/>
          </p:nvPr>
        </p:nvSpPr>
        <p:spPr/>
        <p:txBody>
          <a:bodyPr/>
          <a:lstStyle/>
          <a:p>
            <a:r>
              <a:rPr lang="en-AU" b="0" i="0" strike="noStrike" cap="all" dirty="0">
                <a:solidFill>
                  <a:srgbClr val="197A56"/>
                </a:solidFill>
                <a:effectLst/>
                <a:latin typeface="henderson-bcg-sans"/>
                <a:hlinkClick r:id="rId2" tooltip="The Ethical Issues Tied to Generative AI Governance"/>
              </a:rPr>
              <a:t>THE ETHICAL ISSUES TIED TO GENERATIVE AI GOVERNANCE</a:t>
            </a:r>
            <a:endParaRPr lang="en-AU" b="0" dirty="0"/>
          </a:p>
        </p:txBody>
      </p:sp>
      <p:sp>
        <p:nvSpPr>
          <p:cNvPr id="3" name="Footer Placeholder 2">
            <a:extLst>
              <a:ext uri="{FF2B5EF4-FFF2-40B4-BE49-F238E27FC236}">
                <a16:creationId xmlns:a16="http://schemas.microsoft.com/office/drawing/2014/main" id="{600F8064-A830-31E4-E18F-C6084F765CE4}"/>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75467160-D504-EB6C-2A18-454F25CAD1EE}"/>
              </a:ext>
            </a:extLst>
          </p:cNvPr>
          <p:cNvSpPr>
            <a:spLocks noGrp="1"/>
          </p:cNvSpPr>
          <p:nvPr>
            <p:ph sz="quarter" idx="12"/>
          </p:nvPr>
        </p:nvSpPr>
        <p:spPr>
          <a:xfrm>
            <a:off x="530456" y="1347278"/>
            <a:ext cx="10193790" cy="3974666"/>
          </a:xfrm>
        </p:spPr>
        <p:txBody>
          <a:bodyPr/>
          <a:lstStyle/>
          <a:p>
            <a:pPr algn="l" fontAlgn="base">
              <a:buFont typeface="Arial" panose="020B0604020202020204" pitchFamily="34" charset="0"/>
              <a:buChar char="•"/>
            </a:pPr>
            <a:r>
              <a:rPr lang="en-AU" sz="2400" b="1" i="0" dirty="0">
                <a:effectLst/>
                <a:latin typeface="henderson-bcg-sans"/>
              </a:rPr>
              <a:t>Hallucination.</a:t>
            </a:r>
            <a:r>
              <a:rPr lang="en-AU" sz="2400" b="0" i="0" dirty="0">
                <a:effectLst/>
                <a:latin typeface="henderson-bcg-sans"/>
              </a:rPr>
              <a:t> </a:t>
            </a:r>
            <a:r>
              <a:rPr lang="en-AU" sz="2400" b="0" i="0" dirty="0" err="1">
                <a:effectLst/>
                <a:latin typeface="henderson-bcg-sans"/>
              </a:rPr>
              <a:t>ChatGPT</a:t>
            </a:r>
            <a:r>
              <a:rPr lang="en-AU" sz="2400" b="0" i="0" dirty="0">
                <a:effectLst/>
                <a:latin typeface="henderson-bcg-sans"/>
              </a:rPr>
              <a:t> can make arguments that sound extremely convincing but are 100% wrong. Developers refer to this as “hallucination,” a potential outcome that limits the reliability of the answers coming from AI models.  </a:t>
            </a:r>
          </a:p>
          <a:p>
            <a:pPr algn="l" fontAlgn="base">
              <a:buFont typeface="Arial" panose="020B0604020202020204" pitchFamily="34" charset="0"/>
              <a:buChar char="•"/>
            </a:pPr>
            <a:r>
              <a:rPr lang="en-AU" sz="2400" b="1" i="0" dirty="0">
                <a:effectLst/>
                <a:latin typeface="henderson-bcg-sans"/>
              </a:rPr>
              <a:t>Lack of Transparency.</a:t>
            </a:r>
            <a:r>
              <a:rPr lang="en-AU" sz="2400" b="0" i="0" dirty="0">
                <a:effectLst/>
                <a:latin typeface="henderson-bcg-sans"/>
              </a:rPr>
              <a:t> Generative AI models currently provide no attribution for the facts underlying the content they generate, which makes it impossible to verify the correctness of generated claims—further increasing the danger posed by AI-model hallucinations.   </a:t>
            </a:r>
          </a:p>
          <a:p>
            <a:pPr algn="l" fontAlgn="base">
              <a:buFont typeface="Arial" panose="020B0604020202020204" pitchFamily="34" charset="0"/>
              <a:buChar char="•"/>
            </a:pPr>
            <a:r>
              <a:rPr lang="en-AU" sz="2400" b="1" i="0" dirty="0">
                <a:effectLst/>
                <a:latin typeface="henderson-bcg-sans"/>
              </a:rPr>
              <a:t>Copyright Controversies. </a:t>
            </a:r>
            <a:r>
              <a:rPr lang="en-AU" sz="2400" b="0" i="0" dirty="0">
                <a:effectLst/>
                <a:latin typeface="henderson-bcg-sans"/>
              </a:rPr>
              <a:t>Since the data sets used by AI models are derived from the public internet, a legal question arises: Does the content those models create amount to duplications of copyrighted works?   </a:t>
            </a:r>
          </a:p>
          <a:p>
            <a:endParaRPr lang="en-AU" sz="2400" dirty="0"/>
          </a:p>
        </p:txBody>
      </p:sp>
      <p:sp>
        <p:nvSpPr>
          <p:cNvPr id="5" name="Slide Number Placeholder 4">
            <a:extLst>
              <a:ext uri="{FF2B5EF4-FFF2-40B4-BE49-F238E27FC236}">
                <a16:creationId xmlns:a16="http://schemas.microsoft.com/office/drawing/2014/main" id="{0EF9A146-6B4F-6DCC-927F-49E61A8950CB}"/>
              </a:ext>
            </a:extLst>
          </p:cNvPr>
          <p:cNvSpPr>
            <a:spLocks noGrp="1"/>
          </p:cNvSpPr>
          <p:nvPr>
            <p:ph type="sldNum" sz="quarter" idx="14"/>
          </p:nvPr>
        </p:nvSpPr>
        <p:spPr/>
        <p:txBody>
          <a:bodyPr/>
          <a:lstStyle/>
          <a:p>
            <a:fld id="{F5AEA0E0-5CC6-4BD0-905C-A0021E419432}" type="slidenum">
              <a:rPr lang="en-GB" smtClean="0"/>
              <a:pPr/>
              <a:t>23</a:t>
            </a:fld>
            <a:endParaRPr lang="en-GB" dirty="0"/>
          </a:p>
        </p:txBody>
      </p:sp>
    </p:spTree>
    <p:extLst>
      <p:ext uri="{BB962C8B-B14F-4D97-AF65-F5344CB8AC3E}">
        <p14:creationId xmlns:p14="http://schemas.microsoft.com/office/powerpoint/2010/main" val="37016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93F9-6562-0DB2-754A-5CA3E9224AB1}"/>
              </a:ext>
            </a:extLst>
          </p:cNvPr>
          <p:cNvSpPr>
            <a:spLocks noGrp="1"/>
          </p:cNvSpPr>
          <p:nvPr>
            <p:ph type="title"/>
          </p:nvPr>
        </p:nvSpPr>
        <p:spPr/>
        <p:txBody>
          <a:bodyPr/>
          <a:lstStyle/>
          <a:p>
            <a:r>
              <a:rPr lang="en-AU" dirty="0"/>
              <a:t>Responsible, Safe and Ethical use of Generative AI</a:t>
            </a:r>
          </a:p>
        </p:txBody>
      </p:sp>
      <p:sp>
        <p:nvSpPr>
          <p:cNvPr id="3" name="Footer Placeholder 2">
            <a:extLst>
              <a:ext uri="{FF2B5EF4-FFF2-40B4-BE49-F238E27FC236}">
                <a16:creationId xmlns:a16="http://schemas.microsoft.com/office/drawing/2014/main" id="{9C324671-1FBE-5CB0-C906-33D45460EA07}"/>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237D6E65-BD1B-BA7F-F436-0A9068FA6E04}"/>
              </a:ext>
            </a:extLst>
          </p:cNvPr>
          <p:cNvSpPr>
            <a:spLocks noGrp="1"/>
          </p:cNvSpPr>
          <p:nvPr>
            <p:ph sz="quarter" idx="12"/>
          </p:nvPr>
        </p:nvSpPr>
        <p:spPr>
          <a:xfrm>
            <a:off x="999105" y="2110221"/>
            <a:ext cx="10193790" cy="4477614"/>
          </a:xfrm>
        </p:spPr>
        <p:txBody>
          <a:bodyPr/>
          <a:lstStyle/>
          <a:p>
            <a:pPr algn="ctr">
              <a:lnSpc>
                <a:spcPct val="100000"/>
              </a:lnSpc>
            </a:pPr>
            <a:r>
              <a:rPr lang="en-AU" sz="4000" dirty="0"/>
              <a:t>Rather than waiting to “see what happens,” we need to be proactive in designing possible future applications that are responsible, safe and ethical. </a:t>
            </a:r>
          </a:p>
        </p:txBody>
      </p:sp>
      <p:sp>
        <p:nvSpPr>
          <p:cNvPr id="5" name="Slide Number Placeholder 4">
            <a:extLst>
              <a:ext uri="{FF2B5EF4-FFF2-40B4-BE49-F238E27FC236}">
                <a16:creationId xmlns:a16="http://schemas.microsoft.com/office/drawing/2014/main" id="{24BEDA0C-3A48-B782-0604-542F7479624F}"/>
              </a:ext>
            </a:extLst>
          </p:cNvPr>
          <p:cNvSpPr>
            <a:spLocks noGrp="1"/>
          </p:cNvSpPr>
          <p:nvPr>
            <p:ph type="sldNum" sz="quarter" idx="14"/>
          </p:nvPr>
        </p:nvSpPr>
        <p:spPr/>
        <p:txBody>
          <a:bodyPr/>
          <a:lstStyle/>
          <a:p>
            <a:fld id="{F5AEA0E0-5CC6-4BD0-905C-A0021E419432}" type="slidenum">
              <a:rPr lang="en-GB" smtClean="0"/>
              <a:pPr/>
              <a:t>24</a:t>
            </a:fld>
            <a:endParaRPr lang="en-GB" dirty="0"/>
          </a:p>
        </p:txBody>
      </p:sp>
    </p:spTree>
    <p:extLst>
      <p:ext uri="{BB962C8B-B14F-4D97-AF65-F5344CB8AC3E}">
        <p14:creationId xmlns:p14="http://schemas.microsoft.com/office/powerpoint/2010/main" val="1263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A43C-7DE1-D409-EBFC-ACC6F2BD0205}"/>
              </a:ext>
            </a:extLst>
          </p:cNvPr>
          <p:cNvSpPr>
            <a:spLocks noGrp="1"/>
          </p:cNvSpPr>
          <p:nvPr>
            <p:ph type="title"/>
          </p:nvPr>
        </p:nvSpPr>
        <p:spPr/>
        <p:txBody>
          <a:bodyPr/>
          <a:lstStyle/>
          <a:p>
            <a:r>
              <a:rPr lang="en-AU" dirty="0"/>
              <a:t>Roadmap for Generative AI in organisations</a:t>
            </a:r>
          </a:p>
        </p:txBody>
      </p:sp>
      <p:sp>
        <p:nvSpPr>
          <p:cNvPr id="3" name="Footer Placeholder 2">
            <a:extLst>
              <a:ext uri="{FF2B5EF4-FFF2-40B4-BE49-F238E27FC236}">
                <a16:creationId xmlns:a16="http://schemas.microsoft.com/office/drawing/2014/main" id="{29EC5FB9-2C49-0E55-DFBC-59DF72CCD986}"/>
              </a:ext>
            </a:extLst>
          </p:cNvPr>
          <p:cNvSpPr>
            <a:spLocks noGrp="1"/>
          </p:cNvSpPr>
          <p:nvPr>
            <p:ph type="ftr" sz="quarter" idx="11"/>
          </p:nvPr>
        </p:nvSpPr>
        <p:spPr/>
        <p:txBody>
          <a:bodyPr/>
          <a:lstStyle/>
          <a:p>
            <a:r>
              <a:rPr lang="en-AU"/>
              <a:t>Deakin University CRICOS Provider Code: 00113B</a:t>
            </a:r>
            <a:endParaRPr lang="en-GB"/>
          </a:p>
        </p:txBody>
      </p:sp>
      <p:pic>
        <p:nvPicPr>
          <p:cNvPr id="7" name="Content Placeholder 6">
            <a:extLst>
              <a:ext uri="{FF2B5EF4-FFF2-40B4-BE49-F238E27FC236}">
                <a16:creationId xmlns:a16="http://schemas.microsoft.com/office/drawing/2014/main" id="{6B81A68E-FE63-7882-0CA1-DD6045CB8C32}"/>
              </a:ext>
            </a:extLst>
          </p:cNvPr>
          <p:cNvPicPr>
            <a:picLocks noGrp="1" noChangeAspect="1"/>
          </p:cNvPicPr>
          <p:nvPr>
            <p:ph sz="quarter" idx="12"/>
          </p:nvPr>
        </p:nvPicPr>
        <p:blipFill>
          <a:blip r:embed="rId2"/>
          <a:stretch>
            <a:fillRect/>
          </a:stretch>
        </p:blipFill>
        <p:spPr>
          <a:xfrm>
            <a:off x="530456" y="1191879"/>
            <a:ext cx="10193337" cy="2237121"/>
          </a:xfrm>
        </p:spPr>
      </p:pic>
      <p:sp>
        <p:nvSpPr>
          <p:cNvPr id="5" name="Slide Number Placeholder 4">
            <a:extLst>
              <a:ext uri="{FF2B5EF4-FFF2-40B4-BE49-F238E27FC236}">
                <a16:creationId xmlns:a16="http://schemas.microsoft.com/office/drawing/2014/main" id="{43397F2F-5E67-8841-44F3-86C51BAB90DC}"/>
              </a:ext>
            </a:extLst>
          </p:cNvPr>
          <p:cNvSpPr>
            <a:spLocks noGrp="1"/>
          </p:cNvSpPr>
          <p:nvPr>
            <p:ph type="sldNum" sz="quarter" idx="14"/>
          </p:nvPr>
        </p:nvSpPr>
        <p:spPr/>
        <p:txBody>
          <a:bodyPr/>
          <a:lstStyle/>
          <a:p>
            <a:fld id="{F5AEA0E0-5CC6-4BD0-905C-A0021E419432}" type="slidenum">
              <a:rPr lang="en-GB" smtClean="0"/>
              <a:pPr/>
              <a:t>25</a:t>
            </a:fld>
            <a:endParaRPr lang="en-GB" dirty="0"/>
          </a:p>
        </p:txBody>
      </p:sp>
      <p:sp>
        <p:nvSpPr>
          <p:cNvPr id="9" name="TextBox 8">
            <a:extLst>
              <a:ext uri="{FF2B5EF4-FFF2-40B4-BE49-F238E27FC236}">
                <a16:creationId xmlns:a16="http://schemas.microsoft.com/office/drawing/2014/main" id="{315F0DAB-9AB9-33AE-4173-70AB1DE4CD61}"/>
              </a:ext>
            </a:extLst>
          </p:cNvPr>
          <p:cNvSpPr txBox="1"/>
          <p:nvPr/>
        </p:nvSpPr>
        <p:spPr>
          <a:xfrm>
            <a:off x="1326480" y="3829968"/>
            <a:ext cx="8395035" cy="1938992"/>
          </a:xfrm>
          <a:prstGeom prst="rect">
            <a:avLst/>
          </a:prstGeom>
          <a:noFill/>
        </p:spPr>
        <p:txBody>
          <a:bodyPr wrap="square">
            <a:spAutoFit/>
          </a:bodyPr>
          <a:lstStyle/>
          <a:p>
            <a:pPr>
              <a:spcAft>
                <a:spcPts val="0"/>
              </a:spcAft>
            </a:pPr>
            <a:r>
              <a:rPr lang="en-AU" sz="2400" dirty="0"/>
              <a:t>Business use case briefs/user stories/user scenarios/Design fictions have been applied to the design of new technology, to explore how future users may adopt a technology, and as critical tools to anticipate the social and political consequences of technologies &gt;&gt; Assignment 3 identify the RIGHT USE CASES</a:t>
            </a:r>
          </a:p>
        </p:txBody>
      </p:sp>
    </p:spTree>
    <p:extLst>
      <p:ext uri="{BB962C8B-B14F-4D97-AF65-F5344CB8AC3E}">
        <p14:creationId xmlns:p14="http://schemas.microsoft.com/office/powerpoint/2010/main" val="342272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D074-7165-8A5F-B284-51E512E1EEF7}"/>
              </a:ext>
            </a:extLst>
          </p:cNvPr>
          <p:cNvSpPr>
            <a:spLocks noGrp="1"/>
          </p:cNvSpPr>
          <p:nvPr>
            <p:ph type="title"/>
          </p:nvPr>
        </p:nvSpPr>
        <p:spPr/>
        <p:txBody>
          <a:bodyPr/>
          <a:lstStyle/>
          <a:p>
            <a:r>
              <a:rPr lang="en-AU" sz="2800" dirty="0"/>
              <a:t>Plan your investment</a:t>
            </a:r>
          </a:p>
        </p:txBody>
      </p:sp>
      <p:sp>
        <p:nvSpPr>
          <p:cNvPr id="3" name="Footer Placeholder 2">
            <a:extLst>
              <a:ext uri="{FF2B5EF4-FFF2-40B4-BE49-F238E27FC236}">
                <a16:creationId xmlns:a16="http://schemas.microsoft.com/office/drawing/2014/main" id="{F8E1F9E7-3E68-23E1-1A48-4FDC086DC33C}"/>
              </a:ext>
            </a:extLst>
          </p:cNvPr>
          <p:cNvSpPr>
            <a:spLocks noGrp="1"/>
          </p:cNvSpPr>
          <p:nvPr>
            <p:ph type="ftr" sz="quarter" idx="11"/>
          </p:nvPr>
        </p:nvSpPr>
        <p:spPr/>
        <p:txBody>
          <a:bodyPr/>
          <a:lstStyle/>
          <a:p>
            <a:r>
              <a:rPr lang="en-AU"/>
              <a:t>Deakin University CRICOS Provider Code: 00113B</a:t>
            </a:r>
            <a:endParaRPr lang="en-GB"/>
          </a:p>
        </p:txBody>
      </p:sp>
      <p:pic>
        <p:nvPicPr>
          <p:cNvPr id="7" name="Content Placeholder 6">
            <a:extLst>
              <a:ext uri="{FF2B5EF4-FFF2-40B4-BE49-F238E27FC236}">
                <a16:creationId xmlns:a16="http://schemas.microsoft.com/office/drawing/2014/main" id="{0E8E98E2-2E21-8F99-797D-020ACA989522}"/>
              </a:ext>
            </a:extLst>
          </p:cNvPr>
          <p:cNvPicPr>
            <a:picLocks noGrp="1" noChangeAspect="1"/>
          </p:cNvPicPr>
          <p:nvPr>
            <p:ph sz="quarter" idx="12"/>
          </p:nvPr>
        </p:nvPicPr>
        <p:blipFill>
          <a:blip r:embed="rId2"/>
          <a:stretch>
            <a:fillRect/>
          </a:stretch>
        </p:blipFill>
        <p:spPr>
          <a:xfrm>
            <a:off x="1202261" y="1094736"/>
            <a:ext cx="8169090" cy="5141828"/>
          </a:xfrm>
        </p:spPr>
      </p:pic>
      <p:sp>
        <p:nvSpPr>
          <p:cNvPr id="5" name="Slide Number Placeholder 4">
            <a:extLst>
              <a:ext uri="{FF2B5EF4-FFF2-40B4-BE49-F238E27FC236}">
                <a16:creationId xmlns:a16="http://schemas.microsoft.com/office/drawing/2014/main" id="{8C96D3D8-BF58-E3C4-6961-8CD2EB098385}"/>
              </a:ext>
            </a:extLst>
          </p:cNvPr>
          <p:cNvSpPr>
            <a:spLocks noGrp="1"/>
          </p:cNvSpPr>
          <p:nvPr>
            <p:ph type="sldNum" sz="quarter" idx="14"/>
          </p:nvPr>
        </p:nvSpPr>
        <p:spPr/>
        <p:txBody>
          <a:bodyPr/>
          <a:lstStyle/>
          <a:p>
            <a:fld id="{F5AEA0E0-5CC6-4BD0-905C-A0021E419432}" type="slidenum">
              <a:rPr lang="en-GB" smtClean="0"/>
              <a:pPr/>
              <a:t>26</a:t>
            </a:fld>
            <a:endParaRPr lang="en-GB" dirty="0"/>
          </a:p>
        </p:txBody>
      </p:sp>
      <p:sp>
        <p:nvSpPr>
          <p:cNvPr id="9" name="TextBox 8">
            <a:extLst>
              <a:ext uri="{FF2B5EF4-FFF2-40B4-BE49-F238E27FC236}">
                <a16:creationId xmlns:a16="http://schemas.microsoft.com/office/drawing/2014/main" id="{AA369D38-7886-64FC-150F-AEAFDC1246C5}"/>
              </a:ext>
            </a:extLst>
          </p:cNvPr>
          <p:cNvSpPr txBox="1"/>
          <p:nvPr/>
        </p:nvSpPr>
        <p:spPr>
          <a:xfrm>
            <a:off x="2675318" y="6403169"/>
            <a:ext cx="6093994" cy="369332"/>
          </a:xfrm>
          <a:prstGeom prst="rect">
            <a:avLst/>
          </a:prstGeom>
          <a:noFill/>
        </p:spPr>
        <p:txBody>
          <a:bodyPr wrap="square">
            <a:spAutoFit/>
          </a:bodyPr>
          <a:lstStyle/>
          <a:p>
            <a:r>
              <a:rPr lang="en-AU" dirty="0">
                <a:hlinkClick r:id="rId3"/>
              </a:rPr>
              <a:t>The CEO’s Guide to the Generative AI Revolution | BCG</a:t>
            </a:r>
            <a:endParaRPr lang="en-AU" dirty="0"/>
          </a:p>
        </p:txBody>
      </p:sp>
    </p:spTree>
    <p:extLst>
      <p:ext uri="{BB962C8B-B14F-4D97-AF65-F5344CB8AC3E}">
        <p14:creationId xmlns:p14="http://schemas.microsoft.com/office/powerpoint/2010/main" val="313072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E837-4C5E-6D8E-20D4-82E2141AFCE9}"/>
              </a:ext>
            </a:extLst>
          </p:cNvPr>
          <p:cNvSpPr>
            <a:spLocks noGrp="1"/>
          </p:cNvSpPr>
          <p:nvPr>
            <p:ph type="title"/>
          </p:nvPr>
        </p:nvSpPr>
        <p:spPr/>
        <p:txBody>
          <a:bodyPr/>
          <a:lstStyle/>
          <a:p>
            <a:r>
              <a:rPr lang="en-AU" dirty="0"/>
              <a:t>Prepare your workforce</a:t>
            </a:r>
          </a:p>
        </p:txBody>
      </p:sp>
      <p:sp>
        <p:nvSpPr>
          <p:cNvPr id="3" name="Footer Placeholder 2">
            <a:extLst>
              <a:ext uri="{FF2B5EF4-FFF2-40B4-BE49-F238E27FC236}">
                <a16:creationId xmlns:a16="http://schemas.microsoft.com/office/drawing/2014/main" id="{B564761F-3F5D-E399-C186-4DDE59FEA17A}"/>
              </a:ext>
            </a:extLst>
          </p:cNvPr>
          <p:cNvSpPr>
            <a:spLocks noGrp="1"/>
          </p:cNvSpPr>
          <p:nvPr>
            <p:ph type="ftr" sz="quarter" idx="11"/>
          </p:nvPr>
        </p:nvSpPr>
        <p:spPr/>
        <p:txBody>
          <a:bodyPr/>
          <a:lstStyle/>
          <a:p>
            <a:r>
              <a:rPr lang="en-AU"/>
              <a:t>Deakin University CRICOS Provider Code: 00113B</a:t>
            </a:r>
            <a:endParaRPr lang="en-GB"/>
          </a:p>
        </p:txBody>
      </p:sp>
      <p:sp>
        <p:nvSpPr>
          <p:cNvPr id="5" name="Slide Number Placeholder 4">
            <a:extLst>
              <a:ext uri="{FF2B5EF4-FFF2-40B4-BE49-F238E27FC236}">
                <a16:creationId xmlns:a16="http://schemas.microsoft.com/office/drawing/2014/main" id="{E244786B-B872-1040-83AF-484543437C75}"/>
              </a:ext>
            </a:extLst>
          </p:cNvPr>
          <p:cNvSpPr>
            <a:spLocks noGrp="1"/>
          </p:cNvSpPr>
          <p:nvPr>
            <p:ph type="sldNum" sz="quarter" idx="14"/>
          </p:nvPr>
        </p:nvSpPr>
        <p:spPr/>
        <p:txBody>
          <a:bodyPr/>
          <a:lstStyle/>
          <a:p>
            <a:fld id="{F5AEA0E0-5CC6-4BD0-905C-A0021E419432}" type="slidenum">
              <a:rPr lang="en-GB" smtClean="0"/>
              <a:pPr/>
              <a:t>27</a:t>
            </a:fld>
            <a:endParaRPr lang="en-GB" dirty="0"/>
          </a:p>
        </p:txBody>
      </p:sp>
      <p:pic>
        <p:nvPicPr>
          <p:cNvPr id="7" name="Picture 6">
            <a:extLst>
              <a:ext uri="{FF2B5EF4-FFF2-40B4-BE49-F238E27FC236}">
                <a16:creationId xmlns:a16="http://schemas.microsoft.com/office/drawing/2014/main" id="{604057BF-8504-2985-1DEA-99211028A366}"/>
              </a:ext>
            </a:extLst>
          </p:cNvPr>
          <p:cNvPicPr>
            <a:picLocks noChangeAspect="1"/>
          </p:cNvPicPr>
          <p:nvPr/>
        </p:nvPicPr>
        <p:blipFill>
          <a:blip r:embed="rId2"/>
          <a:stretch>
            <a:fillRect/>
          </a:stretch>
        </p:blipFill>
        <p:spPr>
          <a:xfrm>
            <a:off x="818456" y="1274085"/>
            <a:ext cx="8629650" cy="4838700"/>
          </a:xfrm>
          <a:prstGeom prst="rect">
            <a:avLst/>
          </a:prstGeom>
        </p:spPr>
      </p:pic>
      <p:sp>
        <p:nvSpPr>
          <p:cNvPr id="9" name="TextBox 8">
            <a:extLst>
              <a:ext uri="{FF2B5EF4-FFF2-40B4-BE49-F238E27FC236}">
                <a16:creationId xmlns:a16="http://schemas.microsoft.com/office/drawing/2014/main" id="{5C4270E5-0BE0-A493-AB30-04F6D0F10FBC}"/>
              </a:ext>
            </a:extLst>
          </p:cNvPr>
          <p:cNvSpPr txBox="1"/>
          <p:nvPr/>
        </p:nvSpPr>
        <p:spPr>
          <a:xfrm>
            <a:off x="3049003" y="6456370"/>
            <a:ext cx="6093994" cy="369332"/>
          </a:xfrm>
          <a:prstGeom prst="rect">
            <a:avLst/>
          </a:prstGeom>
          <a:noFill/>
        </p:spPr>
        <p:txBody>
          <a:bodyPr wrap="square">
            <a:spAutoFit/>
          </a:bodyPr>
          <a:lstStyle/>
          <a:p>
            <a:r>
              <a:rPr lang="en-AU" dirty="0">
                <a:hlinkClick r:id="rId3"/>
              </a:rPr>
              <a:t>The CEO’s Guide to the Generative AI Revolution | BCG</a:t>
            </a:r>
            <a:endParaRPr lang="en-AU" dirty="0"/>
          </a:p>
        </p:txBody>
      </p:sp>
    </p:spTree>
    <p:extLst>
      <p:ext uri="{BB962C8B-B14F-4D97-AF65-F5344CB8AC3E}">
        <p14:creationId xmlns:p14="http://schemas.microsoft.com/office/powerpoint/2010/main" val="519342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98011-CAFA-B25F-8E3A-C54F1E4A3BB4}"/>
              </a:ext>
            </a:extLst>
          </p:cNvPr>
          <p:cNvSpPr>
            <a:spLocks noGrp="1"/>
          </p:cNvSpPr>
          <p:nvPr>
            <p:ph type="title"/>
          </p:nvPr>
        </p:nvSpPr>
        <p:spPr/>
        <p:txBody>
          <a:bodyPr/>
          <a:lstStyle/>
          <a:p>
            <a:r>
              <a:rPr lang="en-AU" dirty="0"/>
              <a:t>Prepare for Risk</a:t>
            </a:r>
          </a:p>
        </p:txBody>
      </p:sp>
      <p:sp>
        <p:nvSpPr>
          <p:cNvPr id="3" name="Footer Placeholder 2">
            <a:extLst>
              <a:ext uri="{FF2B5EF4-FFF2-40B4-BE49-F238E27FC236}">
                <a16:creationId xmlns:a16="http://schemas.microsoft.com/office/drawing/2014/main" id="{C9AD303B-4501-728B-70AE-1B42852DE80F}"/>
              </a:ext>
            </a:extLst>
          </p:cNvPr>
          <p:cNvSpPr>
            <a:spLocks noGrp="1"/>
          </p:cNvSpPr>
          <p:nvPr>
            <p:ph type="ftr" sz="quarter" idx="11"/>
          </p:nvPr>
        </p:nvSpPr>
        <p:spPr/>
        <p:txBody>
          <a:bodyPr/>
          <a:lstStyle/>
          <a:p>
            <a:r>
              <a:rPr lang="en-AU"/>
              <a:t>Deakin University CRICOS Provider Code: 00113B</a:t>
            </a:r>
            <a:endParaRPr lang="en-GB"/>
          </a:p>
        </p:txBody>
      </p:sp>
      <p:sp>
        <p:nvSpPr>
          <p:cNvPr id="5" name="Slide Number Placeholder 4">
            <a:extLst>
              <a:ext uri="{FF2B5EF4-FFF2-40B4-BE49-F238E27FC236}">
                <a16:creationId xmlns:a16="http://schemas.microsoft.com/office/drawing/2014/main" id="{8D74AA65-A3B3-EE07-A87B-B9C498E94099}"/>
              </a:ext>
            </a:extLst>
          </p:cNvPr>
          <p:cNvSpPr>
            <a:spLocks noGrp="1"/>
          </p:cNvSpPr>
          <p:nvPr>
            <p:ph type="sldNum" sz="quarter" idx="14"/>
          </p:nvPr>
        </p:nvSpPr>
        <p:spPr/>
        <p:txBody>
          <a:bodyPr/>
          <a:lstStyle/>
          <a:p>
            <a:fld id="{F5AEA0E0-5CC6-4BD0-905C-A0021E419432}" type="slidenum">
              <a:rPr lang="en-GB" smtClean="0"/>
              <a:pPr/>
              <a:t>28</a:t>
            </a:fld>
            <a:endParaRPr lang="en-GB" dirty="0"/>
          </a:p>
        </p:txBody>
      </p:sp>
      <p:pic>
        <p:nvPicPr>
          <p:cNvPr id="7" name="Picture 6">
            <a:extLst>
              <a:ext uri="{FF2B5EF4-FFF2-40B4-BE49-F238E27FC236}">
                <a16:creationId xmlns:a16="http://schemas.microsoft.com/office/drawing/2014/main" id="{E7347A85-765C-0CFE-6A5E-9BBBF66666E1}"/>
              </a:ext>
            </a:extLst>
          </p:cNvPr>
          <p:cNvPicPr>
            <a:picLocks noChangeAspect="1"/>
          </p:cNvPicPr>
          <p:nvPr/>
        </p:nvPicPr>
        <p:blipFill>
          <a:blip r:embed="rId2"/>
          <a:stretch>
            <a:fillRect/>
          </a:stretch>
        </p:blipFill>
        <p:spPr>
          <a:xfrm>
            <a:off x="895786" y="1331235"/>
            <a:ext cx="8505825" cy="4781550"/>
          </a:xfrm>
          <a:prstGeom prst="rect">
            <a:avLst/>
          </a:prstGeom>
        </p:spPr>
      </p:pic>
      <p:sp>
        <p:nvSpPr>
          <p:cNvPr id="8" name="TextBox 7">
            <a:extLst>
              <a:ext uri="{FF2B5EF4-FFF2-40B4-BE49-F238E27FC236}">
                <a16:creationId xmlns:a16="http://schemas.microsoft.com/office/drawing/2014/main" id="{D64400E5-AB15-18F1-FF61-31D6F70D1482}"/>
              </a:ext>
            </a:extLst>
          </p:cNvPr>
          <p:cNvSpPr txBox="1"/>
          <p:nvPr/>
        </p:nvSpPr>
        <p:spPr>
          <a:xfrm>
            <a:off x="3049003" y="6456370"/>
            <a:ext cx="6093994" cy="369332"/>
          </a:xfrm>
          <a:prstGeom prst="rect">
            <a:avLst/>
          </a:prstGeom>
          <a:noFill/>
        </p:spPr>
        <p:txBody>
          <a:bodyPr wrap="square">
            <a:spAutoFit/>
          </a:bodyPr>
          <a:lstStyle/>
          <a:p>
            <a:r>
              <a:rPr lang="en-AU" dirty="0">
                <a:hlinkClick r:id="rId3"/>
              </a:rPr>
              <a:t>The CEO’s Guide to the Generative AI Revolution | BCG</a:t>
            </a:r>
            <a:endParaRPr lang="en-AU" dirty="0"/>
          </a:p>
        </p:txBody>
      </p:sp>
    </p:spTree>
    <p:extLst>
      <p:ext uri="{BB962C8B-B14F-4D97-AF65-F5344CB8AC3E}">
        <p14:creationId xmlns:p14="http://schemas.microsoft.com/office/powerpoint/2010/main" val="407758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FE0C-BED4-4E84-9ED6-EC568C546C1C}"/>
              </a:ext>
            </a:extLst>
          </p:cNvPr>
          <p:cNvSpPr>
            <a:spLocks noGrp="1"/>
          </p:cNvSpPr>
          <p:nvPr>
            <p:ph type="title"/>
          </p:nvPr>
        </p:nvSpPr>
        <p:spPr/>
        <p:txBody>
          <a:bodyPr/>
          <a:lstStyle/>
          <a:p>
            <a:r>
              <a:rPr lang="en-AU" dirty="0"/>
              <a:t>Seizing and transforming the opportunity with Generative AI</a:t>
            </a:r>
          </a:p>
        </p:txBody>
      </p:sp>
      <p:sp>
        <p:nvSpPr>
          <p:cNvPr id="3" name="Footer Placeholder 2">
            <a:extLst>
              <a:ext uri="{FF2B5EF4-FFF2-40B4-BE49-F238E27FC236}">
                <a16:creationId xmlns:a16="http://schemas.microsoft.com/office/drawing/2014/main" id="{4F8FDCA4-6A0D-EAE5-E3BF-AA05D523717F}"/>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AC5B88A0-8D59-8CDE-2DF8-A0C62F36204A}"/>
              </a:ext>
            </a:extLst>
          </p:cNvPr>
          <p:cNvSpPr>
            <a:spLocks noGrp="1"/>
          </p:cNvSpPr>
          <p:nvPr>
            <p:ph sz="quarter" idx="12"/>
          </p:nvPr>
        </p:nvSpPr>
        <p:spPr>
          <a:xfrm>
            <a:off x="242456" y="846670"/>
            <a:ext cx="10193790" cy="3974666"/>
          </a:xfrm>
        </p:spPr>
        <p:txBody>
          <a:bodyPr/>
          <a:lstStyle/>
          <a:p>
            <a:pPr>
              <a:spcAft>
                <a:spcPts val="0"/>
              </a:spcAft>
            </a:pPr>
            <a:endParaRPr lang="en-AU" sz="2400" dirty="0"/>
          </a:p>
          <a:p>
            <a:pPr marL="571500" indent="-571500">
              <a:spcAft>
                <a:spcPts val="0"/>
              </a:spcAft>
              <a:buFont typeface="Arial" panose="020B0604020202020204" pitchFamily="34" charset="0"/>
              <a:buChar char="•"/>
            </a:pPr>
            <a:r>
              <a:rPr lang="en-AU" sz="2400" dirty="0"/>
              <a:t>Coming up with ideas is not enough. We need to develop and create opportunities for them to develop to become real business opportunities. </a:t>
            </a:r>
          </a:p>
          <a:p>
            <a:pPr marL="571500" indent="-571500">
              <a:spcAft>
                <a:spcPts val="0"/>
              </a:spcAft>
              <a:buFont typeface="Arial" panose="020B0604020202020204" pitchFamily="34" charset="0"/>
              <a:buChar char="•"/>
            </a:pPr>
            <a:r>
              <a:rPr lang="en-AU" sz="2400" dirty="0"/>
              <a:t>We should pay attention to broader trends and patterns, new business models, digitalization trends and capabilities, and socio-economic trends, to see how we can leverage on these trends for our businesses. </a:t>
            </a:r>
          </a:p>
          <a:p>
            <a:pPr marL="571500" indent="-571500">
              <a:spcAft>
                <a:spcPts val="0"/>
              </a:spcAft>
              <a:buFont typeface="Arial" panose="020B0604020202020204" pitchFamily="34" charset="0"/>
              <a:buChar char="•"/>
            </a:pPr>
            <a:r>
              <a:rPr lang="en-AU" sz="2400" dirty="0"/>
              <a:t>Embrace the technology rather than banning it</a:t>
            </a:r>
          </a:p>
          <a:p>
            <a:pPr marL="571500" indent="-571500">
              <a:spcAft>
                <a:spcPts val="0"/>
              </a:spcAft>
              <a:buFont typeface="Arial" panose="020B0604020202020204" pitchFamily="34" charset="0"/>
              <a:buChar char="•"/>
            </a:pPr>
            <a:r>
              <a:rPr lang="en-AU" sz="2400" dirty="0"/>
              <a:t>Need for new philosophy of work &gt; future of work</a:t>
            </a:r>
          </a:p>
          <a:p>
            <a:pPr marL="571500" indent="-571500">
              <a:spcAft>
                <a:spcPts val="0"/>
              </a:spcAft>
              <a:buFont typeface="Arial" panose="020B0604020202020204" pitchFamily="34" charset="0"/>
              <a:buChar char="•"/>
            </a:pPr>
            <a:r>
              <a:rPr lang="en-AU" sz="2400" dirty="0"/>
              <a:t>Nothing should be taken for granted</a:t>
            </a:r>
          </a:p>
          <a:p>
            <a:pPr marL="571500" indent="-571500">
              <a:spcAft>
                <a:spcPts val="0"/>
              </a:spcAft>
              <a:buFont typeface="Arial" panose="020B0604020202020204" pitchFamily="34" charset="0"/>
              <a:buChar char="•"/>
            </a:pPr>
            <a:r>
              <a:rPr lang="en-AU" sz="2400" dirty="0"/>
              <a:t>Upskilling your competencies</a:t>
            </a:r>
          </a:p>
          <a:p>
            <a:pPr marL="571500" indent="-571500">
              <a:spcAft>
                <a:spcPts val="0"/>
              </a:spcAft>
              <a:buFont typeface="Arial" panose="020B0604020202020204" pitchFamily="34" charset="0"/>
              <a:buChar char="•"/>
            </a:pPr>
            <a:r>
              <a:rPr lang="en-AU" sz="2400" dirty="0"/>
              <a:t>Developing humanized chatbots (lacks thinking or revealing emotions)</a:t>
            </a:r>
          </a:p>
          <a:p>
            <a:pPr marL="571500" indent="-571500">
              <a:spcAft>
                <a:spcPts val="0"/>
              </a:spcAft>
              <a:buFont typeface="Arial" panose="020B0604020202020204" pitchFamily="34" charset="0"/>
              <a:buChar char="•"/>
            </a:pPr>
            <a:r>
              <a:rPr lang="en-AU" sz="2400" dirty="0"/>
              <a:t>Developing responsible chatbots (dishonesty, manipulation, and misinformation)</a:t>
            </a:r>
          </a:p>
          <a:p>
            <a:pPr marL="571500" indent="-571500">
              <a:spcAft>
                <a:spcPts val="0"/>
              </a:spcAft>
              <a:buFont typeface="Arial" panose="020B0604020202020204" pitchFamily="34" charset="0"/>
              <a:buChar char="•"/>
            </a:pPr>
            <a:endParaRPr lang="en-AU" sz="2400" dirty="0"/>
          </a:p>
        </p:txBody>
      </p:sp>
      <p:sp>
        <p:nvSpPr>
          <p:cNvPr id="5" name="Slide Number Placeholder 4">
            <a:extLst>
              <a:ext uri="{FF2B5EF4-FFF2-40B4-BE49-F238E27FC236}">
                <a16:creationId xmlns:a16="http://schemas.microsoft.com/office/drawing/2014/main" id="{658E266D-04CE-5622-C51C-4E1B1D89CA3B}"/>
              </a:ext>
            </a:extLst>
          </p:cNvPr>
          <p:cNvSpPr>
            <a:spLocks noGrp="1"/>
          </p:cNvSpPr>
          <p:nvPr>
            <p:ph type="sldNum" sz="quarter" idx="14"/>
          </p:nvPr>
        </p:nvSpPr>
        <p:spPr/>
        <p:txBody>
          <a:bodyPr/>
          <a:lstStyle/>
          <a:p>
            <a:fld id="{F5AEA0E0-5CC6-4BD0-905C-A0021E419432}" type="slidenum">
              <a:rPr lang="en-GB" smtClean="0"/>
              <a:pPr/>
              <a:t>29</a:t>
            </a:fld>
            <a:endParaRPr lang="en-GB" dirty="0"/>
          </a:p>
        </p:txBody>
      </p:sp>
    </p:spTree>
    <p:extLst>
      <p:ext uri="{BB962C8B-B14F-4D97-AF65-F5344CB8AC3E}">
        <p14:creationId xmlns:p14="http://schemas.microsoft.com/office/powerpoint/2010/main" val="304603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Top 10 technology trends: KPMG Global</a:t>
            </a:r>
          </a:p>
        </p:txBody>
      </p:sp>
      <p:sp>
        <p:nvSpPr>
          <p:cNvPr id="3" name="Text Placeholder 2"/>
          <p:cNvSpPr>
            <a:spLocks noGrp="1"/>
          </p:cNvSpPr>
          <p:nvPr>
            <p:ph type="body" idx="1"/>
          </p:nvPr>
        </p:nvSpPr>
        <p:spPr>
          <a:xfrm>
            <a:off x="242456" y="1532470"/>
            <a:ext cx="11846450" cy="3974265"/>
          </a:xfrm>
        </p:spPr>
        <p:txBody>
          <a:bodyPr/>
          <a:lstStyle/>
          <a:p>
            <a:pPr>
              <a:lnSpc>
                <a:spcPct val="100000"/>
              </a:lnSpc>
              <a:spcBef>
                <a:spcPts val="0"/>
              </a:spcBef>
              <a:spcAft>
                <a:spcPts val="0"/>
              </a:spcAft>
            </a:pPr>
            <a:r>
              <a:rPr lang="en-AU" sz="2000" b="1" dirty="0"/>
              <a:t>#1 </a:t>
            </a:r>
            <a:r>
              <a:rPr lang="en-AU" sz="2000" b="1" dirty="0" err="1"/>
              <a:t>Hyperscalers</a:t>
            </a:r>
            <a:r>
              <a:rPr lang="en-AU" sz="2000" b="1" dirty="0"/>
              <a:t>: Winners of cloud concentration to dominate software and IT services market</a:t>
            </a:r>
          </a:p>
          <a:p>
            <a:pPr>
              <a:lnSpc>
                <a:spcPct val="100000"/>
              </a:lnSpc>
              <a:spcBef>
                <a:spcPts val="0"/>
              </a:spcBef>
              <a:spcAft>
                <a:spcPts val="0"/>
              </a:spcAft>
            </a:pPr>
            <a:r>
              <a:rPr lang="en-AU" sz="2000" b="1" dirty="0"/>
              <a:t>#2 Industry clouds: Tailored platforms become the next big evolution</a:t>
            </a:r>
          </a:p>
          <a:p>
            <a:pPr>
              <a:lnSpc>
                <a:spcPct val="100000"/>
              </a:lnSpc>
              <a:spcBef>
                <a:spcPts val="0"/>
              </a:spcBef>
              <a:spcAft>
                <a:spcPts val="0"/>
              </a:spcAft>
            </a:pPr>
            <a:r>
              <a:rPr lang="en-AU" sz="2000" b="1" dirty="0"/>
              <a:t>#3 Quantum computing: Near-term applications promise to optimize complex processes</a:t>
            </a:r>
          </a:p>
          <a:p>
            <a:pPr>
              <a:lnSpc>
                <a:spcPct val="100000"/>
              </a:lnSpc>
              <a:spcBef>
                <a:spcPts val="0"/>
              </a:spcBef>
              <a:spcAft>
                <a:spcPts val="0"/>
              </a:spcAft>
            </a:pPr>
            <a:r>
              <a:rPr lang="en-AU" sz="2000" b="1" dirty="0"/>
              <a:t>#4 </a:t>
            </a:r>
            <a:r>
              <a:rPr lang="en-AU" sz="2000" b="1" dirty="0" err="1"/>
              <a:t>Metaverse</a:t>
            </a:r>
            <a:r>
              <a:rPr lang="en-AU" sz="2000" b="1" dirty="0"/>
              <a:t>: Business models pivot from physical to virtual real estate</a:t>
            </a:r>
          </a:p>
          <a:p>
            <a:pPr>
              <a:lnSpc>
                <a:spcPct val="100000"/>
              </a:lnSpc>
              <a:spcBef>
                <a:spcPts val="0"/>
              </a:spcBef>
              <a:spcAft>
                <a:spcPts val="0"/>
              </a:spcAft>
            </a:pPr>
            <a:r>
              <a:rPr lang="en-AU" sz="2000" b="1" dirty="0"/>
              <a:t>#5 AI: Effective governance and tooling drive adoption at scale</a:t>
            </a:r>
          </a:p>
          <a:p>
            <a:pPr>
              <a:lnSpc>
                <a:spcPct val="100000"/>
              </a:lnSpc>
              <a:spcBef>
                <a:spcPts val="0"/>
              </a:spcBef>
              <a:spcAft>
                <a:spcPts val="0"/>
              </a:spcAft>
            </a:pPr>
            <a:r>
              <a:rPr lang="en-AU" sz="2000" b="1" dirty="0"/>
              <a:t>#6 Cybersecurity: Threat actors playing in the gaps and software assurance are top challenges</a:t>
            </a:r>
            <a:endParaRPr lang="en-AU" sz="3200" b="1" dirty="0"/>
          </a:p>
          <a:p>
            <a:pPr>
              <a:lnSpc>
                <a:spcPct val="100000"/>
              </a:lnSpc>
              <a:spcBef>
                <a:spcPts val="0"/>
              </a:spcBef>
              <a:spcAft>
                <a:spcPts val="0"/>
              </a:spcAft>
            </a:pPr>
            <a:r>
              <a:rPr lang="en-AU" sz="2000" b="1" dirty="0"/>
              <a:t>#7 ESG: Data becomes critical to </a:t>
            </a:r>
            <a:r>
              <a:rPr lang="en-AU" sz="2000" b="1" dirty="0" err="1"/>
              <a:t>modeling</a:t>
            </a:r>
            <a:r>
              <a:rPr lang="en-AU" sz="2000" b="1" dirty="0"/>
              <a:t> scenarios and tracking progress</a:t>
            </a:r>
          </a:p>
          <a:p>
            <a:pPr>
              <a:lnSpc>
                <a:spcPct val="100000"/>
              </a:lnSpc>
              <a:spcBef>
                <a:spcPts val="0"/>
              </a:spcBef>
              <a:spcAft>
                <a:spcPts val="0"/>
              </a:spcAft>
            </a:pPr>
            <a:r>
              <a:rPr lang="en-AU" sz="2000" b="1" dirty="0"/>
              <a:t>#8 Low-code/no-code: Cultural change needs to follow technological advancements#9 Hybrid working: Choice in the digital workplace drives productivity and well-being</a:t>
            </a:r>
            <a:br>
              <a:rPr lang="en-AU" sz="2000" dirty="0"/>
            </a:br>
            <a:r>
              <a:rPr lang="en-AU" sz="2000" b="1" dirty="0"/>
              <a:t>#10 Talent: Attracting hot skills demands clear career paths</a:t>
            </a:r>
            <a:endParaRPr lang="en-AU" sz="2000" dirty="0"/>
          </a:p>
          <a:p>
            <a:br>
              <a:rPr lang="en-AU" sz="2000" dirty="0"/>
            </a:br>
            <a:endParaRPr lang="en-AU" sz="2000" b="1" dirty="0"/>
          </a:p>
          <a:p>
            <a:pPr>
              <a:lnSpc>
                <a:spcPct val="100000"/>
              </a:lnSpc>
              <a:spcBef>
                <a:spcPts val="0"/>
              </a:spcBef>
              <a:spcAft>
                <a:spcPts val="0"/>
              </a:spcAft>
            </a:pPr>
            <a:endParaRPr lang="en-AU" sz="2000" dirty="0"/>
          </a:p>
          <a:p>
            <a:pPr>
              <a:lnSpc>
                <a:spcPct val="100000"/>
              </a:lnSpc>
              <a:spcBef>
                <a:spcPts val="0"/>
              </a:spcBef>
              <a:spcAft>
                <a:spcPts val="0"/>
              </a:spcAft>
            </a:pPr>
            <a:endParaRPr lang="en-AU" sz="2000" dirty="0"/>
          </a:p>
        </p:txBody>
      </p:sp>
      <p:sp>
        <p:nvSpPr>
          <p:cNvPr id="4" name="Footer Placeholder 3"/>
          <p:cNvSpPr>
            <a:spLocks noGrp="1"/>
          </p:cNvSpPr>
          <p:nvPr>
            <p:ph type="ftr" sz="quarter" idx="5"/>
          </p:nvPr>
        </p:nvSpPr>
        <p:spPr/>
        <p:txBody>
          <a:bodyPr/>
          <a:lstStyle/>
          <a:p>
            <a:endParaRPr lang="en-AU" dirty="0"/>
          </a:p>
        </p:txBody>
      </p:sp>
      <p:sp>
        <p:nvSpPr>
          <p:cNvPr id="5" name="Slide Number Placeholder 4"/>
          <p:cNvSpPr>
            <a:spLocks noGrp="1"/>
          </p:cNvSpPr>
          <p:nvPr>
            <p:ph type="sldNum" sz="quarter" idx="7"/>
          </p:nvPr>
        </p:nvSpPr>
        <p:spPr>
          <a:xfrm>
            <a:off x="249588" y="5995729"/>
            <a:ext cx="576000" cy="247558"/>
          </a:xfrm>
        </p:spPr>
        <p:txBody>
          <a:bodyPr/>
          <a:lstStyle/>
          <a:p>
            <a:fld id="{B6F15528-21DE-4FAA-801E-634DDDAF4B2B}" type="slidenum">
              <a:rPr lang="en-AU" smtClean="0"/>
              <a:t>3</a:t>
            </a:fld>
            <a:endParaRPr lang="en-AU"/>
          </a:p>
        </p:txBody>
      </p:sp>
    </p:spTree>
    <p:extLst>
      <p:ext uri="{BB962C8B-B14F-4D97-AF65-F5344CB8AC3E}">
        <p14:creationId xmlns:p14="http://schemas.microsoft.com/office/powerpoint/2010/main" val="218348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6133-EE66-5CF7-E647-1D4FBF1C509E}"/>
              </a:ext>
            </a:extLst>
          </p:cNvPr>
          <p:cNvSpPr>
            <a:spLocks noGrp="1"/>
          </p:cNvSpPr>
          <p:nvPr>
            <p:ph type="title"/>
          </p:nvPr>
        </p:nvSpPr>
        <p:spPr/>
        <p:txBody>
          <a:bodyPr/>
          <a:lstStyle/>
          <a:p>
            <a:r>
              <a:rPr lang="en-AU" sz="2400" dirty="0"/>
              <a:t>Disruption or transformation?</a:t>
            </a:r>
            <a:br>
              <a:rPr lang="en-AU" sz="2400" dirty="0"/>
            </a:br>
            <a:endParaRPr lang="en-AU" dirty="0"/>
          </a:p>
        </p:txBody>
      </p:sp>
      <p:sp>
        <p:nvSpPr>
          <p:cNvPr id="3" name="Footer Placeholder 2">
            <a:extLst>
              <a:ext uri="{FF2B5EF4-FFF2-40B4-BE49-F238E27FC236}">
                <a16:creationId xmlns:a16="http://schemas.microsoft.com/office/drawing/2014/main" id="{4A0971C5-72C7-8EB4-1FA5-AA59401A4C5B}"/>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66A55CF7-0CDD-CD7D-7787-03D863D44A97}"/>
              </a:ext>
            </a:extLst>
          </p:cNvPr>
          <p:cNvSpPr>
            <a:spLocks noGrp="1"/>
          </p:cNvSpPr>
          <p:nvPr>
            <p:ph sz="quarter" idx="12"/>
          </p:nvPr>
        </p:nvSpPr>
        <p:spPr>
          <a:xfrm>
            <a:off x="999105" y="3272068"/>
            <a:ext cx="10193790" cy="3974666"/>
          </a:xfrm>
        </p:spPr>
        <p:txBody>
          <a:bodyPr/>
          <a:lstStyle/>
          <a:p>
            <a:r>
              <a:rPr lang="en-AU" sz="2800" dirty="0"/>
              <a:t>“As a disruptive technology, Generative AI can enable truly innovative services and business models that engage all platform stakeholders in unprecedented ways. Despite this promise as a game changer, the interplay between the Generative AI’s inherent potential and its transformative value for digital platforms is poorly understood and requires further research.”</a:t>
            </a:r>
          </a:p>
          <a:p>
            <a:endParaRPr lang="en-AU" sz="2800" dirty="0"/>
          </a:p>
        </p:txBody>
      </p:sp>
      <p:sp>
        <p:nvSpPr>
          <p:cNvPr id="5" name="Slide Number Placeholder 4">
            <a:extLst>
              <a:ext uri="{FF2B5EF4-FFF2-40B4-BE49-F238E27FC236}">
                <a16:creationId xmlns:a16="http://schemas.microsoft.com/office/drawing/2014/main" id="{DDCED0CA-3746-F747-1EE7-1AE524FF92B1}"/>
              </a:ext>
            </a:extLst>
          </p:cNvPr>
          <p:cNvSpPr>
            <a:spLocks noGrp="1"/>
          </p:cNvSpPr>
          <p:nvPr>
            <p:ph type="sldNum" sz="quarter" idx="14"/>
          </p:nvPr>
        </p:nvSpPr>
        <p:spPr/>
        <p:txBody>
          <a:bodyPr/>
          <a:lstStyle/>
          <a:p>
            <a:fld id="{F5AEA0E0-5CC6-4BD0-905C-A0021E419432}" type="slidenum">
              <a:rPr lang="en-GB" smtClean="0"/>
              <a:pPr/>
              <a:t>30</a:t>
            </a:fld>
            <a:endParaRPr lang="en-GB" dirty="0"/>
          </a:p>
        </p:txBody>
      </p:sp>
      <p:sp>
        <p:nvSpPr>
          <p:cNvPr id="6" name="TextBox 5">
            <a:extLst>
              <a:ext uri="{FF2B5EF4-FFF2-40B4-BE49-F238E27FC236}">
                <a16:creationId xmlns:a16="http://schemas.microsoft.com/office/drawing/2014/main" id="{C84B8EFF-518B-6616-880F-48A974B7EC0A}"/>
              </a:ext>
            </a:extLst>
          </p:cNvPr>
          <p:cNvSpPr txBox="1"/>
          <p:nvPr/>
        </p:nvSpPr>
        <p:spPr>
          <a:xfrm>
            <a:off x="1661153" y="5652591"/>
            <a:ext cx="7852559" cy="369332"/>
          </a:xfrm>
          <a:prstGeom prst="rect">
            <a:avLst/>
          </a:prstGeom>
          <a:noFill/>
        </p:spPr>
        <p:txBody>
          <a:bodyPr wrap="square">
            <a:spAutoFit/>
          </a:bodyPr>
          <a:lstStyle/>
          <a:p>
            <a:r>
              <a:rPr lang="en-AU" dirty="0">
                <a:hlinkClick r:id="rId3"/>
              </a:rPr>
              <a:t>JMIS_SI_CfP_Generative_AI_2023-03-20.docx (jmis-web.org)</a:t>
            </a:r>
            <a:endParaRPr lang="en-AU" dirty="0"/>
          </a:p>
        </p:txBody>
      </p:sp>
      <p:sp>
        <p:nvSpPr>
          <p:cNvPr id="8" name="TextBox 7">
            <a:extLst>
              <a:ext uri="{FF2B5EF4-FFF2-40B4-BE49-F238E27FC236}">
                <a16:creationId xmlns:a16="http://schemas.microsoft.com/office/drawing/2014/main" id="{FDE03DF8-ED40-EB15-98C1-25E5AE97751B}"/>
              </a:ext>
            </a:extLst>
          </p:cNvPr>
          <p:cNvSpPr txBox="1"/>
          <p:nvPr/>
        </p:nvSpPr>
        <p:spPr>
          <a:xfrm>
            <a:off x="530456" y="1498907"/>
            <a:ext cx="9900650" cy="1384995"/>
          </a:xfrm>
          <a:prstGeom prst="rect">
            <a:avLst/>
          </a:prstGeom>
          <a:noFill/>
        </p:spPr>
        <p:txBody>
          <a:bodyPr wrap="square">
            <a:spAutoFit/>
          </a:bodyPr>
          <a:lstStyle/>
          <a:p>
            <a:pPr algn="ctr"/>
            <a:r>
              <a:rPr lang="en-AU" sz="2800" b="0" i="0" dirty="0">
                <a:solidFill>
                  <a:schemeClr val="tx2"/>
                </a:solidFill>
                <a:effectLst/>
              </a:rPr>
              <a:t>Gartner has declared generative AI as one of the most disruptive and rapidly evolving technologies in their </a:t>
            </a:r>
            <a:r>
              <a:rPr lang="en-AU" sz="2800" b="0" i="0" u="none" strike="noStrike" dirty="0">
                <a:solidFill>
                  <a:schemeClr val="tx2"/>
                </a:solidFill>
                <a:effectLst/>
                <a:hlinkClick r:id="rId4">
                  <a:extLst>
                    <a:ext uri="{A12FA001-AC4F-418D-AE19-62706E023703}">
                      <ahyp:hlinkClr xmlns:ahyp="http://schemas.microsoft.com/office/drawing/2018/hyperlinkcolor" val="tx"/>
                    </a:ext>
                  </a:extLst>
                </a:hlinkClick>
              </a:rPr>
              <a:t>2022 Emerging Technologies and Trends Impact Radar</a:t>
            </a:r>
            <a:r>
              <a:rPr lang="en-AU" sz="2800" b="0" i="0" dirty="0">
                <a:solidFill>
                  <a:schemeClr val="tx2"/>
                </a:solidFill>
                <a:effectLst/>
              </a:rPr>
              <a:t> report.</a:t>
            </a:r>
            <a:endParaRPr lang="en-AU" sz="2800" dirty="0">
              <a:solidFill>
                <a:schemeClr val="tx2"/>
              </a:solidFill>
            </a:endParaRPr>
          </a:p>
        </p:txBody>
      </p:sp>
    </p:spTree>
    <p:extLst>
      <p:ext uri="{BB962C8B-B14F-4D97-AF65-F5344CB8AC3E}">
        <p14:creationId xmlns:p14="http://schemas.microsoft.com/office/powerpoint/2010/main" val="94894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Content Placeholder 4"/>
          <p:cNvPicPr>
            <a:picLocks noChangeAspect="1"/>
          </p:cNvPicPr>
          <p:nvPr/>
        </p:nvPicPr>
        <p:blipFill>
          <a:blip r:embed="rId3"/>
          <a:stretch>
            <a:fillRect/>
          </a:stretch>
        </p:blipFill>
        <p:spPr>
          <a:xfrm>
            <a:off x="10819020" y="163788"/>
            <a:ext cx="1125081" cy="1125081"/>
          </a:xfrm>
          <a:prstGeom prst="rect">
            <a:avLst/>
          </a:prstGeom>
        </p:spPr>
      </p:pic>
    </p:spTree>
    <p:extLst>
      <p:ext uri="{BB962C8B-B14F-4D97-AF65-F5344CB8AC3E}">
        <p14:creationId xmlns:p14="http://schemas.microsoft.com/office/powerpoint/2010/main" val="1602231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6" y="92365"/>
            <a:ext cx="8526856" cy="959957"/>
          </a:xfrm>
        </p:spPr>
        <p:txBody>
          <a:bodyPr>
            <a:noAutofit/>
          </a:bodyPr>
          <a:lstStyle/>
          <a:p>
            <a:r>
              <a:rPr lang="en-AU" sz="4000" dirty="0"/>
              <a:t>You said, we did: changes made in T1 2023</a:t>
            </a:r>
          </a:p>
        </p:txBody>
      </p:sp>
      <p:sp>
        <p:nvSpPr>
          <p:cNvPr id="3" name="Content Placeholder 2"/>
          <p:cNvSpPr>
            <a:spLocks noGrp="1"/>
          </p:cNvSpPr>
          <p:nvPr>
            <p:ph idx="1"/>
          </p:nvPr>
        </p:nvSpPr>
        <p:spPr>
          <a:xfrm>
            <a:off x="166256" y="1336661"/>
            <a:ext cx="11478961" cy="4864177"/>
          </a:xfrm>
        </p:spPr>
        <p:txBody>
          <a:bodyPr>
            <a:normAutofit lnSpcReduction="10000"/>
          </a:bodyPr>
          <a:lstStyle/>
          <a:p>
            <a:r>
              <a:rPr lang="en-AU" dirty="0"/>
              <a:t>We have revamped the seminars and embedded additional case study discussions with real life examples to add value to your learning experience</a:t>
            </a:r>
          </a:p>
          <a:p>
            <a:r>
              <a:rPr lang="en-AU" dirty="0"/>
              <a:t>The assessment weightings have been adjusted to reflect workload (30, 40, 30)</a:t>
            </a:r>
          </a:p>
          <a:p>
            <a:r>
              <a:rPr lang="en-AU" dirty="0"/>
              <a:t>Exam has been replaced with end of term assessment</a:t>
            </a:r>
          </a:p>
          <a:p>
            <a:r>
              <a:rPr lang="en-AU" dirty="0"/>
              <a:t>New content on disruptive technology and Generative AI</a:t>
            </a:r>
          </a:p>
          <a:p>
            <a:endParaRPr lang="en-AU" dirty="0"/>
          </a:p>
        </p:txBody>
      </p:sp>
    </p:spTree>
    <p:extLst>
      <p:ext uri="{BB962C8B-B14F-4D97-AF65-F5344CB8AC3E}">
        <p14:creationId xmlns:p14="http://schemas.microsoft.com/office/powerpoint/2010/main" val="191250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43472" y="2219266"/>
            <a:ext cx="9591466" cy="1123325"/>
          </a:xfrm>
        </p:spPr>
        <p:txBody>
          <a:bodyPr/>
          <a:lstStyle/>
          <a:p>
            <a:r>
              <a:rPr lang="en-US" sz="5280" b="0" dirty="0">
                <a:solidFill>
                  <a:schemeClr val="bg1"/>
                </a:solidFill>
                <a:latin typeface="Worldly" charset="0"/>
                <a:ea typeface="Worldly" charset="0"/>
                <a:cs typeface="Worldly" charset="0"/>
              </a:rPr>
              <a:t>TELL US WHAT </a:t>
            </a:r>
            <a:r>
              <a:rPr lang="en-US" sz="5280" b="0" dirty="0">
                <a:solidFill>
                  <a:schemeClr val="tx1"/>
                </a:solidFill>
                <a:latin typeface="Worldly" charset="0"/>
                <a:ea typeface="Worldly" charset="0"/>
                <a:cs typeface="Worldly" charset="0"/>
              </a:rPr>
              <a:t>YOU THINK</a:t>
            </a:r>
          </a:p>
        </p:txBody>
      </p:sp>
      <p:sp>
        <p:nvSpPr>
          <p:cNvPr id="4" name="Text Placeholder 1"/>
          <p:cNvSpPr>
            <a:spLocks noGrp="1"/>
          </p:cNvSpPr>
          <p:nvPr>
            <p:ph type="body" sz="quarter" idx="10"/>
          </p:nvPr>
        </p:nvSpPr>
        <p:spPr>
          <a:xfrm>
            <a:off x="5491133" y="2910542"/>
            <a:ext cx="3629203" cy="648072"/>
          </a:xfrm>
        </p:spPr>
        <p:txBody>
          <a:bodyPr/>
          <a:lstStyle/>
          <a:p>
            <a:r>
              <a:rPr lang="en-US" sz="4320" cap="none" dirty="0">
                <a:solidFill>
                  <a:schemeClr val="bg1"/>
                </a:solidFill>
                <a:latin typeface="Worldly" charset="0"/>
                <a:ea typeface="Worldly" charset="0"/>
                <a:cs typeface="Worldly" charset="0"/>
              </a:rPr>
              <a:t>WE’LL LISTEN</a:t>
            </a:r>
          </a:p>
        </p:txBody>
      </p:sp>
      <p:sp>
        <p:nvSpPr>
          <p:cNvPr id="5" name="Rectangle 4"/>
          <p:cNvSpPr/>
          <p:nvPr/>
        </p:nvSpPr>
        <p:spPr>
          <a:xfrm>
            <a:off x="2595286" y="4990631"/>
            <a:ext cx="6952096" cy="707886"/>
          </a:xfrm>
          <a:prstGeom prst="rect">
            <a:avLst/>
          </a:prstGeom>
        </p:spPr>
        <p:txBody>
          <a:bodyPr wrap="none">
            <a:spAutoFit/>
          </a:bodyPr>
          <a:lstStyle/>
          <a:p>
            <a:r>
              <a:rPr lang="en-AU" sz="4000" dirty="0">
                <a:latin typeface="Calibri" panose="020F0502020204030204" pitchFamily="34" charset="0"/>
                <a:ea typeface="Calibri" panose="020F0502020204030204" pitchFamily="34" charset="0"/>
              </a:rPr>
              <a:t> </a:t>
            </a:r>
            <a:r>
              <a:rPr lang="en-AU" sz="4000" b="1" u="sng" dirty="0">
                <a:solidFill>
                  <a:srgbClr val="0563C1"/>
                </a:solidFill>
                <a:latin typeface="Calibri" panose="020F0502020204030204" pitchFamily="34" charset="0"/>
                <a:ea typeface="Calibri" panose="020F0502020204030204" pitchFamily="34" charset="0"/>
                <a:hlinkClick r:id="rId2"/>
              </a:rPr>
              <a:t>https://deakin.is/evaluating-us</a:t>
            </a:r>
            <a:endParaRPr lang="en-AU" sz="4000" dirty="0"/>
          </a:p>
        </p:txBody>
      </p:sp>
    </p:spTree>
    <p:extLst>
      <p:ext uri="{BB962C8B-B14F-4D97-AF65-F5344CB8AC3E}">
        <p14:creationId xmlns:p14="http://schemas.microsoft.com/office/powerpoint/2010/main" val="100679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06083" y="3333599"/>
            <a:ext cx="3966632" cy="303106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72762" y="306664"/>
            <a:ext cx="7812405" cy="574040"/>
          </a:xfrm>
          <a:prstGeom prst="rect">
            <a:avLst/>
          </a:prstGeom>
        </p:spPr>
        <p:txBody>
          <a:bodyPr vert="horz" wrap="square" lIns="0" tIns="12700" rIns="0" bIns="0" rtlCol="0">
            <a:spAutoFit/>
          </a:bodyPr>
          <a:lstStyle/>
          <a:p>
            <a:pPr marL="12700">
              <a:lnSpc>
                <a:spcPct val="100000"/>
              </a:lnSpc>
              <a:spcBef>
                <a:spcPts val="100"/>
              </a:spcBef>
            </a:pPr>
            <a:r>
              <a:rPr sz="3600" i="0" dirty="0">
                <a:solidFill>
                  <a:srgbClr val="000000"/>
                </a:solidFill>
                <a:latin typeface="Century Gothic"/>
                <a:cs typeface="Century Gothic"/>
              </a:rPr>
              <a:t>That </a:t>
            </a:r>
            <a:r>
              <a:rPr sz="3600" i="0" spc="-5" dirty="0">
                <a:solidFill>
                  <a:srgbClr val="000000"/>
                </a:solidFill>
                <a:latin typeface="Century Gothic"/>
                <a:cs typeface="Century Gothic"/>
              </a:rPr>
              <a:t>concludes </a:t>
            </a:r>
            <a:r>
              <a:rPr sz="3600" i="0" dirty="0">
                <a:solidFill>
                  <a:srgbClr val="000000"/>
                </a:solidFill>
                <a:latin typeface="Century Gothic"/>
                <a:cs typeface="Century Gothic"/>
              </a:rPr>
              <a:t>the </a:t>
            </a:r>
            <a:r>
              <a:rPr sz="3600" i="0" spc="-5" dirty="0">
                <a:solidFill>
                  <a:srgbClr val="000000"/>
                </a:solidFill>
                <a:latin typeface="Century Gothic"/>
                <a:cs typeface="Century Gothic"/>
              </a:rPr>
              <a:t>MIS782</a:t>
            </a:r>
            <a:r>
              <a:rPr sz="3600" i="0" spc="10" dirty="0">
                <a:solidFill>
                  <a:srgbClr val="000000"/>
                </a:solidFill>
                <a:latin typeface="Century Gothic"/>
                <a:cs typeface="Century Gothic"/>
              </a:rPr>
              <a:t> </a:t>
            </a:r>
            <a:r>
              <a:rPr sz="3600" i="0" spc="-5" dirty="0">
                <a:solidFill>
                  <a:srgbClr val="000000"/>
                </a:solidFill>
                <a:latin typeface="Century Gothic"/>
                <a:cs typeface="Century Gothic"/>
              </a:rPr>
              <a:t>content</a:t>
            </a:r>
            <a:endParaRPr sz="3600">
              <a:latin typeface="Century Gothic"/>
              <a:cs typeface="Century Gothic"/>
            </a:endParaRPr>
          </a:p>
        </p:txBody>
      </p:sp>
      <p:sp>
        <p:nvSpPr>
          <p:cNvPr id="4" name="object 4"/>
          <p:cNvSpPr txBox="1"/>
          <p:nvPr/>
        </p:nvSpPr>
        <p:spPr>
          <a:xfrm>
            <a:off x="1126172" y="1896773"/>
            <a:ext cx="8179193" cy="769441"/>
          </a:xfrm>
          <a:prstGeom prst="rect">
            <a:avLst/>
          </a:prstGeom>
        </p:spPr>
        <p:txBody>
          <a:bodyPr vert="horz" wrap="square" lIns="0" tIns="12700" rIns="0" bIns="0" rtlCol="0">
            <a:spAutoFit/>
          </a:bodyPr>
          <a:lstStyle/>
          <a:p>
            <a:pPr marL="12700">
              <a:lnSpc>
                <a:spcPts val="2875"/>
              </a:lnSpc>
              <a:spcBef>
                <a:spcPts val="100"/>
              </a:spcBef>
            </a:pPr>
            <a:r>
              <a:rPr sz="2400" spc="-5" dirty="0">
                <a:solidFill>
                  <a:srgbClr val="262626"/>
                </a:solidFill>
                <a:latin typeface="Century Gothic"/>
                <a:cs typeface="Century Gothic"/>
              </a:rPr>
              <a:t>Thank you for being</a:t>
            </a:r>
            <a:r>
              <a:rPr sz="2400" spc="-55" dirty="0">
                <a:solidFill>
                  <a:srgbClr val="262626"/>
                </a:solidFill>
                <a:latin typeface="Century Gothic"/>
                <a:cs typeface="Century Gothic"/>
              </a:rPr>
              <a:t> </a:t>
            </a:r>
            <a:r>
              <a:rPr lang="en-AU" sz="2400" spc="-5" dirty="0">
                <a:solidFill>
                  <a:srgbClr val="262626"/>
                </a:solidFill>
                <a:latin typeface="Century Gothic"/>
                <a:cs typeface="Century Gothic"/>
              </a:rPr>
              <a:t>here</a:t>
            </a:r>
            <a:endParaRPr sz="2400" dirty="0">
              <a:latin typeface="Century Gothic"/>
              <a:cs typeface="Century Gothic"/>
            </a:endParaRPr>
          </a:p>
          <a:p>
            <a:pPr marL="12700" marR="5080">
              <a:lnSpc>
                <a:spcPts val="2900"/>
              </a:lnSpc>
              <a:spcBef>
                <a:spcPts val="70"/>
              </a:spcBef>
            </a:pPr>
            <a:r>
              <a:rPr sz="2400" spc="-5" dirty="0">
                <a:solidFill>
                  <a:srgbClr val="262626"/>
                </a:solidFill>
                <a:latin typeface="Century Gothic"/>
                <a:cs typeface="Century Gothic"/>
              </a:rPr>
              <a:t>Thank you for being </a:t>
            </a:r>
            <a:r>
              <a:rPr sz="2400" dirty="0">
                <a:solidFill>
                  <a:srgbClr val="262626"/>
                </a:solidFill>
                <a:latin typeface="Century Gothic"/>
                <a:cs typeface="Century Gothic"/>
              </a:rPr>
              <a:t>a </a:t>
            </a:r>
            <a:r>
              <a:rPr sz="2400" spc="-5" dirty="0">
                <a:solidFill>
                  <a:srgbClr val="262626"/>
                </a:solidFill>
                <a:latin typeface="Century Gothic"/>
                <a:cs typeface="Century Gothic"/>
              </a:rPr>
              <a:t>wonderful</a:t>
            </a:r>
            <a:r>
              <a:rPr sz="2400" spc="-25" dirty="0">
                <a:solidFill>
                  <a:srgbClr val="262626"/>
                </a:solidFill>
                <a:latin typeface="Century Gothic"/>
                <a:cs typeface="Century Gothic"/>
              </a:rPr>
              <a:t> </a:t>
            </a:r>
            <a:r>
              <a:rPr sz="2400" spc="-5" dirty="0">
                <a:solidFill>
                  <a:srgbClr val="262626"/>
                </a:solidFill>
                <a:latin typeface="Century Gothic"/>
                <a:cs typeface="Century Gothic"/>
              </a:rPr>
              <a:t>bunch</a:t>
            </a:r>
            <a:r>
              <a:rPr lang="en-AU" sz="2400" spc="-5" dirty="0">
                <a:solidFill>
                  <a:srgbClr val="262626"/>
                </a:solidFill>
                <a:latin typeface="Century Gothic"/>
                <a:cs typeface="Century Gothic"/>
              </a:rPr>
              <a:t>!</a:t>
            </a:r>
            <a:r>
              <a:rPr sz="2400" spc="-5" dirty="0">
                <a:solidFill>
                  <a:srgbClr val="262626"/>
                </a:solidFill>
                <a:latin typeface="Century Gothic"/>
                <a:cs typeface="Century Gothic"/>
              </a:rPr>
              <a:t>!</a:t>
            </a:r>
            <a:endParaRPr sz="2400" dirty="0">
              <a:latin typeface="Century Gothic"/>
              <a:cs typeface="Century Gothic"/>
            </a:endParaRPr>
          </a:p>
        </p:txBody>
      </p:sp>
    </p:spTree>
    <p:extLst>
      <p:ext uri="{BB962C8B-B14F-4D97-AF65-F5344CB8AC3E}">
        <p14:creationId xmlns:p14="http://schemas.microsoft.com/office/powerpoint/2010/main" val="4185733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563C-53FA-ECF7-C3B6-4DC2F393D826}"/>
              </a:ext>
            </a:extLst>
          </p:cNvPr>
          <p:cNvSpPr>
            <a:spLocks noGrp="1"/>
          </p:cNvSpPr>
          <p:nvPr>
            <p:ph type="title"/>
          </p:nvPr>
        </p:nvSpPr>
        <p:spPr/>
        <p:txBody>
          <a:bodyPr/>
          <a:lstStyle/>
          <a:p>
            <a:r>
              <a:rPr lang="en-AU" dirty="0"/>
              <a:t>References </a:t>
            </a:r>
          </a:p>
        </p:txBody>
      </p:sp>
      <p:sp>
        <p:nvSpPr>
          <p:cNvPr id="3" name="Footer Placeholder 2">
            <a:extLst>
              <a:ext uri="{FF2B5EF4-FFF2-40B4-BE49-F238E27FC236}">
                <a16:creationId xmlns:a16="http://schemas.microsoft.com/office/drawing/2014/main" id="{6FD205FF-8079-4719-5E70-506E92F0D445}"/>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D6F35B7E-3D18-6D46-7EBC-9FF55C915EA5}"/>
              </a:ext>
            </a:extLst>
          </p:cNvPr>
          <p:cNvSpPr>
            <a:spLocks noGrp="1"/>
          </p:cNvSpPr>
          <p:nvPr>
            <p:ph sz="quarter" idx="12"/>
          </p:nvPr>
        </p:nvSpPr>
        <p:spPr>
          <a:xfrm>
            <a:off x="242456" y="1441667"/>
            <a:ext cx="10193790" cy="3974666"/>
          </a:xfrm>
        </p:spPr>
        <p:txBody>
          <a:bodyPr/>
          <a:lstStyle/>
          <a:p>
            <a:pPr>
              <a:lnSpc>
                <a:spcPct val="107000"/>
              </a:lnSpc>
              <a:spcAft>
                <a:spcPts val="800"/>
              </a:spcAft>
            </a:pPr>
            <a:r>
              <a:rPr lang="en-AU" sz="2000" kern="100" dirty="0">
                <a:latin typeface="Calibri" panose="020F0502020204030204" pitchFamily="34" charset="0"/>
                <a:cs typeface="Times New Roman" panose="02020603050405020304" pitchFamily="18" charset="0"/>
              </a:rPr>
              <a:t>Dwivedi et al. (2023). “So what if </a:t>
            </a:r>
            <a:r>
              <a:rPr lang="en-AU" sz="2000" kern="100" dirty="0" err="1">
                <a:latin typeface="Calibri" panose="020F0502020204030204" pitchFamily="34" charset="0"/>
                <a:cs typeface="Times New Roman" panose="02020603050405020304" pitchFamily="18" charset="0"/>
              </a:rPr>
              <a:t>ChatGPT</a:t>
            </a:r>
            <a:r>
              <a:rPr lang="en-AU" sz="2000" kern="100" dirty="0">
                <a:latin typeface="Calibri" panose="020F0502020204030204" pitchFamily="34" charset="0"/>
                <a:cs typeface="Times New Roman" panose="02020603050405020304" pitchFamily="18" charset="0"/>
              </a:rPr>
              <a:t> wrote it?” Multidisciplinary perspectives on opportunities, challenges, and implications of generative conversational AI for research, practice and policy”, International Journal of Information Management, 71, </a:t>
            </a:r>
            <a:r>
              <a:rPr lang="en-AU" sz="2000" kern="100" dirty="0">
                <a:latin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https://doi.org/10.1016/j.ijinfomgt.2023.102642</a:t>
            </a:r>
            <a:endParaRPr lang="en-AU" sz="2000" kern="100" dirty="0">
              <a:latin typeface="Calibri" panose="020F0502020204030204" pitchFamily="34" charset="0"/>
              <a:cs typeface="Times New Roman" panose="02020603050405020304" pitchFamily="18" charset="0"/>
            </a:endParaRPr>
          </a:p>
          <a:p>
            <a:pPr>
              <a:lnSpc>
                <a:spcPct val="107000"/>
              </a:lnSpc>
              <a:spcAft>
                <a:spcPts val="800"/>
              </a:spcAft>
            </a:pPr>
            <a:r>
              <a:rPr lang="en-AU" sz="2000" kern="100" dirty="0">
                <a:effectLst/>
                <a:latin typeface="Calibri" panose="020F0502020204030204" pitchFamily="34" charset="0"/>
                <a:ea typeface="Calibri" panose="020F0502020204030204" pitchFamily="34" charset="0"/>
                <a:cs typeface="Times New Roman" panose="02020603050405020304" pitchFamily="18" charset="0"/>
              </a:rPr>
              <a:t>Frederick, D. E. (2023). </a:t>
            </a:r>
            <a:r>
              <a:rPr lang="en-AU" sz="20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AU" sz="2000" kern="100" dirty="0">
                <a:effectLst/>
                <a:latin typeface="Calibri" panose="020F0502020204030204" pitchFamily="34" charset="0"/>
                <a:ea typeface="Calibri" panose="020F0502020204030204" pitchFamily="34" charset="0"/>
                <a:cs typeface="Times New Roman" panose="02020603050405020304" pitchFamily="18" charset="0"/>
              </a:rPr>
              <a:t>: a viral data-driven disruption in the information environment. Library Hi Tech News. ISSN: 0741-9058</a:t>
            </a:r>
          </a:p>
          <a:p>
            <a:pPr>
              <a:lnSpc>
                <a:spcPts val="1200"/>
              </a:lnSpc>
              <a:spcAft>
                <a:spcPts val="800"/>
              </a:spcAft>
            </a:pPr>
            <a:r>
              <a:rPr lang="en-AU"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20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The CEO’s Guide to the Generative AI Revolution | BCG</a:t>
            </a:r>
            <a:r>
              <a:rPr lang="en-AU"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ts val="1200"/>
              </a:lnSpc>
              <a:spcAft>
                <a:spcPts val="800"/>
              </a:spcAft>
            </a:pPr>
            <a:r>
              <a:rPr lang="en-AU" sz="20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What is Generative AI and How Does it Impact Businesses? | BCG</a:t>
            </a:r>
            <a:endParaRPr lang="en-AU"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200"/>
              </a:lnSpc>
              <a:spcAft>
                <a:spcPts val="800"/>
              </a:spcAft>
            </a:pPr>
            <a:br>
              <a:rPr lang="en-AU" sz="20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AU" sz="20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10 Generative AI Use Cases That Will Change How You Work (fireflies.ai)</a:t>
            </a:r>
            <a:endParaRPr lang="en-AU"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200"/>
              </a:lnSpc>
              <a:spcAft>
                <a:spcPts val="800"/>
              </a:spcAft>
            </a:pPr>
            <a:r>
              <a:rPr lang="en-AU" sz="20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Introduction to Large Language Models - Bing video</a:t>
            </a:r>
            <a:endParaRPr lang="en-AU"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2000" dirty="0"/>
          </a:p>
        </p:txBody>
      </p:sp>
      <p:sp>
        <p:nvSpPr>
          <p:cNvPr id="5" name="Slide Number Placeholder 4">
            <a:extLst>
              <a:ext uri="{FF2B5EF4-FFF2-40B4-BE49-F238E27FC236}">
                <a16:creationId xmlns:a16="http://schemas.microsoft.com/office/drawing/2014/main" id="{829EB3F2-4373-12D3-C787-B6DC9368F159}"/>
              </a:ext>
            </a:extLst>
          </p:cNvPr>
          <p:cNvSpPr>
            <a:spLocks noGrp="1"/>
          </p:cNvSpPr>
          <p:nvPr>
            <p:ph type="sldNum" sz="quarter" idx="14"/>
          </p:nvPr>
        </p:nvSpPr>
        <p:spPr/>
        <p:txBody>
          <a:bodyPr/>
          <a:lstStyle/>
          <a:p>
            <a:fld id="{F5AEA0E0-5CC6-4BD0-905C-A0021E419432}" type="slidenum">
              <a:rPr lang="en-GB" smtClean="0"/>
              <a:pPr/>
              <a:t>35</a:t>
            </a:fld>
            <a:endParaRPr lang="en-GB" dirty="0"/>
          </a:p>
        </p:txBody>
      </p:sp>
    </p:spTree>
    <p:extLst>
      <p:ext uri="{BB962C8B-B14F-4D97-AF65-F5344CB8AC3E}">
        <p14:creationId xmlns:p14="http://schemas.microsoft.com/office/powerpoint/2010/main" val="4098317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DB10-222A-464E-BCE4-D4E6D44277FB}"/>
              </a:ext>
            </a:extLst>
          </p:cNvPr>
          <p:cNvSpPr>
            <a:spLocks noGrp="1"/>
          </p:cNvSpPr>
          <p:nvPr>
            <p:ph type="title"/>
          </p:nvPr>
        </p:nvSpPr>
        <p:spPr/>
        <p:txBody>
          <a:bodyPr/>
          <a:lstStyle/>
          <a:p>
            <a:r>
              <a:rPr lang="en-AU" sz="2400" dirty="0" err="1">
                <a:effectLst/>
                <a:latin typeface="Calibri" panose="020F0502020204030204" pitchFamily="34" charset="0"/>
                <a:ea typeface="Times New Roman" panose="02020603050405020304" pitchFamily="18" charset="0"/>
              </a:rPr>
              <a:t>ChatGPT</a:t>
            </a:r>
            <a:r>
              <a:rPr lang="en-AU" sz="2400" dirty="0">
                <a:effectLst/>
                <a:latin typeface="Calibri" panose="020F0502020204030204" pitchFamily="34" charset="0"/>
                <a:ea typeface="Times New Roman" panose="02020603050405020304" pitchFamily="18" charset="0"/>
              </a:rPr>
              <a:t> is the best free teacher, But most people only leverage 10% of its capability. Here are the best 10 prompts to learn anything faster Via Generative AI</a:t>
            </a:r>
            <a:br>
              <a:rPr lang="en-AU" sz="2400" dirty="0">
                <a:effectLst/>
                <a:latin typeface="Calibri" panose="020F0502020204030204" pitchFamily="34" charset="0"/>
                <a:ea typeface="Calibri" panose="020F0502020204030204" pitchFamily="34" charset="0"/>
              </a:rPr>
            </a:br>
            <a:br>
              <a:rPr lang="en-AU" sz="2400" dirty="0">
                <a:effectLst/>
                <a:latin typeface="Calibri" panose="020F0502020204030204" pitchFamily="34" charset="0"/>
                <a:ea typeface="Calibri" panose="020F0502020204030204" pitchFamily="34" charset="0"/>
              </a:rPr>
            </a:br>
            <a:br>
              <a:rPr lang="en-AU" sz="2400" dirty="0">
                <a:effectLst/>
                <a:latin typeface="Calibri" panose="020F0502020204030204" pitchFamily="34" charset="0"/>
                <a:ea typeface="Calibri" panose="020F0502020204030204" pitchFamily="34" charset="0"/>
              </a:rPr>
            </a:br>
            <a:endParaRPr lang="en-AU" dirty="0"/>
          </a:p>
        </p:txBody>
      </p:sp>
      <p:sp>
        <p:nvSpPr>
          <p:cNvPr id="3" name="Footer Placeholder 2">
            <a:extLst>
              <a:ext uri="{FF2B5EF4-FFF2-40B4-BE49-F238E27FC236}">
                <a16:creationId xmlns:a16="http://schemas.microsoft.com/office/drawing/2014/main" id="{B1B52734-25B7-2ACF-E6BC-E96D0F25C4A6}"/>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FD0BAEBB-D931-8A6F-A4D9-4B2B338BFB35}"/>
              </a:ext>
            </a:extLst>
          </p:cNvPr>
          <p:cNvSpPr>
            <a:spLocks noGrp="1"/>
          </p:cNvSpPr>
          <p:nvPr>
            <p:ph sz="quarter" idx="12"/>
          </p:nvPr>
        </p:nvSpPr>
        <p:spPr>
          <a:xfrm>
            <a:off x="242456" y="1441667"/>
            <a:ext cx="10193790" cy="3974666"/>
          </a:xfrm>
        </p:spPr>
        <p:txBody>
          <a:bodyPr/>
          <a:lstStyle/>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 1. Write a compelling copy:</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This cheat code will help you write a quality copy with </a:t>
            </a:r>
            <a:r>
              <a:rPr lang="en-AU" sz="1800" dirty="0" err="1">
                <a:effectLst/>
                <a:latin typeface="Calibri" panose="020F0502020204030204" pitchFamily="34" charset="0"/>
                <a:ea typeface="Times New Roman" panose="02020603050405020304" pitchFamily="18" charset="0"/>
              </a:rPr>
              <a:t>ChatGPT</a:t>
            </a:r>
            <a:r>
              <a:rPr lang="en-AU" sz="1800" dirty="0">
                <a:effectLst/>
                <a:latin typeface="Calibri" panose="020F0502020204030204" pitchFamily="34" charset="0"/>
                <a:ea typeface="Times New Roman" panose="02020603050405020304" pitchFamily="18" charset="0"/>
              </a:rPr>
              <a:t>.</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 Just give the following inputs :</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1] Word count</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2] Product name</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3] Customer </a:t>
            </a:r>
            <a:r>
              <a:rPr lang="en-AU" sz="1800" dirty="0" err="1">
                <a:effectLst/>
                <a:latin typeface="Calibri" panose="020F0502020204030204" pitchFamily="34" charset="0"/>
                <a:ea typeface="Times New Roman" panose="02020603050405020304" pitchFamily="18" charset="0"/>
              </a:rPr>
              <a:t>painpoint</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4] Risk Reversal</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5] Call to action</a:t>
            </a:r>
          </a:p>
          <a:p>
            <a:pPr>
              <a:lnSpc>
                <a:spcPct val="100000"/>
              </a:lnSpc>
              <a:spcBef>
                <a:spcPts val="0"/>
              </a:spcBef>
              <a:spcAft>
                <a:spcPts val="0"/>
              </a:spcAft>
            </a:pP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 2. Brainstorm any idea</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Generate a list of many ideas for your next project in just 5 sec using the following inputs :</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1] What</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2] Specific things</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3] How many ideas do you want</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4] Goal</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5] What do you want it to do?</a:t>
            </a:r>
            <a:endParaRPr lang="en-AU" sz="1800" dirty="0">
              <a:effectLst/>
              <a:latin typeface="Calibri" panose="020F0502020204030204" pitchFamily="34" charset="0"/>
              <a:ea typeface="Calibri" panose="020F0502020204030204" pitchFamily="34" charset="0"/>
            </a:endParaRPr>
          </a:p>
          <a:p>
            <a:pPr>
              <a:lnSpc>
                <a:spcPct val="100000"/>
              </a:lnSpc>
              <a:spcBef>
                <a:spcPts val="0"/>
              </a:spcBef>
              <a:spcAft>
                <a:spcPts val="0"/>
              </a:spcAft>
            </a:pPr>
            <a:r>
              <a:rPr lang="en-AU" sz="1800" dirty="0">
                <a:effectLst/>
                <a:latin typeface="Calibri" panose="020F0502020204030204" pitchFamily="34" charset="0"/>
                <a:ea typeface="Times New Roman" panose="02020603050405020304" pitchFamily="18" charset="0"/>
              </a:rPr>
              <a:t> </a:t>
            </a:r>
            <a:endParaRPr lang="en-AU" sz="1800" dirty="0">
              <a:effectLst/>
              <a:latin typeface="Calibri" panose="020F0502020204030204" pitchFamily="34" charset="0"/>
              <a:ea typeface="Calibri" panose="020F0502020204030204" pitchFamily="34" charset="0"/>
            </a:endParaRPr>
          </a:p>
        </p:txBody>
      </p:sp>
      <p:sp>
        <p:nvSpPr>
          <p:cNvPr id="5" name="Slide Number Placeholder 4">
            <a:extLst>
              <a:ext uri="{FF2B5EF4-FFF2-40B4-BE49-F238E27FC236}">
                <a16:creationId xmlns:a16="http://schemas.microsoft.com/office/drawing/2014/main" id="{1A5B85E8-01F0-441C-7EB9-9927344F90D3}"/>
              </a:ext>
            </a:extLst>
          </p:cNvPr>
          <p:cNvSpPr>
            <a:spLocks noGrp="1"/>
          </p:cNvSpPr>
          <p:nvPr>
            <p:ph type="sldNum" sz="quarter" idx="14"/>
          </p:nvPr>
        </p:nvSpPr>
        <p:spPr/>
        <p:txBody>
          <a:bodyPr/>
          <a:lstStyle/>
          <a:p>
            <a:fld id="{F5AEA0E0-5CC6-4BD0-905C-A0021E419432}" type="slidenum">
              <a:rPr lang="en-GB" smtClean="0"/>
              <a:pPr/>
              <a:t>36</a:t>
            </a:fld>
            <a:endParaRPr lang="en-GB" dirty="0"/>
          </a:p>
        </p:txBody>
      </p:sp>
    </p:spTree>
    <p:extLst>
      <p:ext uri="{BB962C8B-B14F-4D97-AF65-F5344CB8AC3E}">
        <p14:creationId xmlns:p14="http://schemas.microsoft.com/office/powerpoint/2010/main" val="110147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F49D-4831-74D4-132A-B20C7B86DA8B}"/>
              </a:ext>
            </a:extLst>
          </p:cNvPr>
          <p:cNvSpPr>
            <a:spLocks noGrp="1"/>
          </p:cNvSpPr>
          <p:nvPr>
            <p:ph type="title"/>
          </p:nvPr>
        </p:nvSpPr>
        <p:spPr/>
        <p:txBody>
          <a:bodyPr/>
          <a:lstStyle/>
          <a:p>
            <a:endParaRPr lang="en-AU" b="0" dirty="0"/>
          </a:p>
        </p:txBody>
      </p:sp>
      <p:sp>
        <p:nvSpPr>
          <p:cNvPr id="3" name="Footer Placeholder 2">
            <a:extLst>
              <a:ext uri="{FF2B5EF4-FFF2-40B4-BE49-F238E27FC236}">
                <a16:creationId xmlns:a16="http://schemas.microsoft.com/office/drawing/2014/main" id="{DFE6DA10-4C2E-8BB8-3A20-BAA27C7EE754}"/>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54AF7101-54EF-0A8B-CA7F-E3F24A8B8073}"/>
              </a:ext>
            </a:extLst>
          </p:cNvPr>
          <p:cNvSpPr>
            <a:spLocks noGrp="1"/>
          </p:cNvSpPr>
          <p:nvPr>
            <p:ph sz="quarter" idx="12"/>
          </p:nvPr>
        </p:nvSpPr>
        <p:spPr>
          <a:xfrm>
            <a:off x="346605" y="1230122"/>
            <a:ext cx="10193790" cy="3974666"/>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3. Break down concepts for easier learning</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Prompt: ''Break down [any topic or skill] into smaller, manageable chunks or units, and provide a structured plan for mastering each one.''</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4. Travel with ease</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Find any restaurant or hotels when you go for travel giving the following inputs: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1] Specific location</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2] Type of foo</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3] Filter by your choice</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5.Create a winning marketing strategy</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I want you to act like a marketing specialist and develop a marketing campaign for a [product or service]. Use a variety of tactics and channels to reach the target audience and achieve specific objectives. Consider the competition, budget, and target audience when planning the campaign. be sure to track and </a:t>
            </a:r>
            <a:r>
              <a:rPr kumimoji="0" lang="en-AU" sz="1800" b="0" i="0" u="none" strike="noStrike" kern="1200" cap="none" spc="0" normalizeH="0" baseline="0" noProof="0" dirty="0" err="1">
                <a:ln>
                  <a:noFill/>
                </a:ln>
                <a:solidFill>
                  <a:srgbClr val="007D9B"/>
                </a:solidFill>
                <a:effectLst/>
                <a:uLnTx/>
                <a:uFillTx/>
                <a:latin typeface="Calibri" panose="020F0502020204030204" pitchFamily="34" charset="0"/>
                <a:ea typeface="Times New Roman" panose="02020603050405020304" pitchFamily="18" charset="0"/>
                <a:cs typeface="+mn-cs"/>
              </a:rPr>
              <a:t>analyze</a:t>
            </a: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the results of the campaign and adjust as needed.''</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endParaRPr lang="en-AU" dirty="0"/>
          </a:p>
        </p:txBody>
      </p:sp>
      <p:sp>
        <p:nvSpPr>
          <p:cNvPr id="5" name="Slide Number Placeholder 4">
            <a:extLst>
              <a:ext uri="{FF2B5EF4-FFF2-40B4-BE49-F238E27FC236}">
                <a16:creationId xmlns:a16="http://schemas.microsoft.com/office/drawing/2014/main" id="{9A2323E7-B89A-9AD8-600E-10653CF309C3}"/>
              </a:ext>
            </a:extLst>
          </p:cNvPr>
          <p:cNvSpPr>
            <a:spLocks noGrp="1"/>
          </p:cNvSpPr>
          <p:nvPr>
            <p:ph type="sldNum" sz="quarter" idx="14"/>
          </p:nvPr>
        </p:nvSpPr>
        <p:spPr/>
        <p:txBody>
          <a:bodyPr/>
          <a:lstStyle/>
          <a:p>
            <a:fld id="{F5AEA0E0-5CC6-4BD0-905C-A0021E419432}" type="slidenum">
              <a:rPr lang="en-GB" smtClean="0"/>
              <a:pPr/>
              <a:t>37</a:t>
            </a:fld>
            <a:endParaRPr lang="en-GB" dirty="0"/>
          </a:p>
        </p:txBody>
      </p:sp>
    </p:spTree>
    <p:extLst>
      <p:ext uri="{BB962C8B-B14F-4D97-AF65-F5344CB8AC3E}">
        <p14:creationId xmlns:p14="http://schemas.microsoft.com/office/powerpoint/2010/main" val="2200211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242F-CA48-92DD-8571-FE30EC9942F1}"/>
              </a:ext>
            </a:extLst>
          </p:cNvPr>
          <p:cNvSpPr>
            <a:spLocks noGrp="1"/>
          </p:cNvSpPr>
          <p:nvPr>
            <p:ph type="title"/>
          </p:nvPr>
        </p:nvSpPr>
        <p:spPr/>
        <p:txBody>
          <a:bodyPr/>
          <a:lstStyle/>
          <a:p>
            <a:endParaRPr lang="en-AU" dirty="0"/>
          </a:p>
        </p:txBody>
      </p:sp>
      <p:sp>
        <p:nvSpPr>
          <p:cNvPr id="3" name="Footer Placeholder 2">
            <a:extLst>
              <a:ext uri="{FF2B5EF4-FFF2-40B4-BE49-F238E27FC236}">
                <a16:creationId xmlns:a16="http://schemas.microsoft.com/office/drawing/2014/main" id="{3D31D7A9-02C4-BD85-605A-93B97AE4B51C}"/>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E86C9A36-D3F5-341F-D972-F762C0BF25F6}"/>
              </a:ext>
            </a:extLst>
          </p:cNvPr>
          <p:cNvSpPr>
            <a:spLocks noGrp="1"/>
          </p:cNvSpPr>
          <p:nvPr>
            <p:ph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6. Learn anything</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r>
              <a:rPr kumimoji="0" lang="en-AU" sz="1800" b="0" i="0" u="none" strike="noStrike" kern="1200" cap="none" spc="0" normalizeH="0" baseline="0" noProof="0" dirty="0" err="1">
                <a:ln>
                  <a:noFill/>
                </a:ln>
                <a:solidFill>
                  <a:srgbClr val="007D9B"/>
                </a:solidFill>
                <a:effectLst/>
                <a:uLnTx/>
                <a:uFillTx/>
                <a:latin typeface="Calibri" panose="020F0502020204030204" pitchFamily="34" charset="0"/>
                <a:ea typeface="Times New Roman" panose="02020603050405020304" pitchFamily="18" charset="0"/>
                <a:cs typeface="+mn-cs"/>
              </a:rPr>
              <a:t>ChatGPT</a:t>
            </a: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will provide you with any of your questions.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You can use it to do your projects, school work, or anything...</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You can ask it directly or paste links.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7. Learn to ask better questions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Prompt: "Guide me on how to formulate effective questions related to [topic or skill] that will promote deeper thinking and stimulate curiosity.”</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8. Summarize any books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You now have the power to get new ideas from books in just 5 or 8 seconds.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Prompts: Summarize the main points from "Influence" by Robert Cialdini. And pull me some great quotes from it.</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Via Generative AI #artificialintelligence</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endParaRPr lang="en-AU" dirty="0"/>
          </a:p>
        </p:txBody>
      </p:sp>
      <p:sp>
        <p:nvSpPr>
          <p:cNvPr id="5" name="Slide Number Placeholder 4">
            <a:extLst>
              <a:ext uri="{FF2B5EF4-FFF2-40B4-BE49-F238E27FC236}">
                <a16:creationId xmlns:a16="http://schemas.microsoft.com/office/drawing/2014/main" id="{35F5E0BB-9F85-F3C8-EB5C-A6434F40E238}"/>
              </a:ext>
            </a:extLst>
          </p:cNvPr>
          <p:cNvSpPr>
            <a:spLocks noGrp="1"/>
          </p:cNvSpPr>
          <p:nvPr>
            <p:ph type="sldNum" sz="quarter" idx="14"/>
          </p:nvPr>
        </p:nvSpPr>
        <p:spPr/>
        <p:txBody>
          <a:bodyPr/>
          <a:lstStyle/>
          <a:p>
            <a:fld id="{F5AEA0E0-5CC6-4BD0-905C-A0021E419432}" type="slidenum">
              <a:rPr lang="en-GB" smtClean="0"/>
              <a:pPr/>
              <a:t>38</a:t>
            </a:fld>
            <a:endParaRPr lang="en-GB" dirty="0"/>
          </a:p>
        </p:txBody>
      </p:sp>
    </p:spTree>
    <p:extLst>
      <p:ext uri="{BB962C8B-B14F-4D97-AF65-F5344CB8AC3E}">
        <p14:creationId xmlns:p14="http://schemas.microsoft.com/office/powerpoint/2010/main" val="1492209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27A6-4B52-02AE-0515-42AB3C80E7D5}"/>
              </a:ext>
            </a:extLst>
          </p:cNvPr>
          <p:cNvSpPr>
            <a:spLocks noGrp="1"/>
          </p:cNvSpPr>
          <p:nvPr>
            <p:ph type="title"/>
          </p:nvPr>
        </p:nvSpPr>
        <p:spPr/>
        <p:txBody>
          <a:bodyPr/>
          <a:lstStyle/>
          <a:p>
            <a:endParaRPr lang="en-AU" dirty="0"/>
          </a:p>
        </p:txBody>
      </p:sp>
      <p:sp>
        <p:nvSpPr>
          <p:cNvPr id="3" name="Footer Placeholder 2">
            <a:extLst>
              <a:ext uri="{FF2B5EF4-FFF2-40B4-BE49-F238E27FC236}">
                <a16:creationId xmlns:a16="http://schemas.microsoft.com/office/drawing/2014/main" id="{BC6DE021-0A00-95EA-8D99-1212169DC3BF}"/>
              </a:ext>
            </a:extLst>
          </p:cNvPr>
          <p:cNvSpPr>
            <a:spLocks noGrp="1"/>
          </p:cNvSpPr>
          <p:nvPr>
            <p:ph type="ftr" sz="quarter" idx="11"/>
          </p:nvPr>
        </p:nvSpPr>
        <p:spPr/>
        <p:txBody>
          <a:bodyPr/>
          <a:lstStyle/>
          <a:p>
            <a:r>
              <a:rPr lang="en-AU"/>
              <a:t>Deakin University CRICOS Provider Code: 00113B</a:t>
            </a:r>
            <a:endParaRPr lang="en-GB"/>
          </a:p>
        </p:txBody>
      </p:sp>
      <p:sp>
        <p:nvSpPr>
          <p:cNvPr id="4" name="Content Placeholder 3">
            <a:extLst>
              <a:ext uri="{FF2B5EF4-FFF2-40B4-BE49-F238E27FC236}">
                <a16:creationId xmlns:a16="http://schemas.microsoft.com/office/drawing/2014/main" id="{74D97B1C-46D5-4548-FA03-D3063E8DCBB9}"/>
              </a:ext>
            </a:extLst>
          </p:cNvPr>
          <p:cNvSpPr>
            <a:spLocks noGrp="1"/>
          </p:cNvSpPr>
          <p:nvPr>
            <p:ph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9. Talk with any experts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Ask </a:t>
            </a:r>
            <a:r>
              <a:rPr kumimoji="0" lang="en-AU" sz="1800" b="0" i="0" u="none" strike="noStrike" kern="1200" cap="none" spc="0" normalizeH="0" baseline="0" noProof="0" dirty="0" err="1">
                <a:ln>
                  <a:noFill/>
                </a:ln>
                <a:solidFill>
                  <a:srgbClr val="007D9B"/>
                </a:solidFill>
                <a:effectLst/>
                <a:uLnTx/>
                <a:uFillTx/>
                <a:latin typeface="Calibri" panose="020F0502020204030204" pitchFamily="34" charset="0"/>
                <a:ea typeface="Times New Roman" panose="02020603050405020304" pitchFamily="18" charset="0"/>
                <a:cs typeface="+mn-cs"/>
              </a:rPr>
              <a:t>ChatGPT</a:t>
            </a: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to become an expert in any field (entrepreneurs, teachers, guide, etc) Note - The prompt "Let's play a game" is really important to enter the conversation.</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10. Assist with decision-making</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Prompt: ''Help me weigh the pros and cons of [decision or choice], and provide a suggestion based on the analysis.''</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Times New Roman" panose="02020603050405020304" pitchFamily="18" charset="0"/>
                <a:cs typeface="+mn-cs"/>
              </a:rPr>
              <a:t> </a:t>
            </a:r>
            <a:endParaRPr kumimoji="0" lang="en-AU" sz="1800" b="0" i="0" u="none" strike="noStrike" kern="1200" cap="none" spc="0" normalizeH="0" baseline="0" noProof="0" dirty="0">
              <a:ln>
                <a:noFill/>
              </a:ln>
              <a:solidFill>
                <a:srgbClr val="007D9B"/>
              </a:solidFill>
              <a:effectLst/>
              <a:uLnTx/>
              <a:uFillTx/>
              <a:latin typeface="Calibri" panose="020F0502020204030204" pitchFamily="34" charset="0"/>
              <a:ea typeface="Calibri" panose="020F0502020204030204" pitchFamily="34" charset="0"/>
              <a:cs typeface="+mn-cs"/>
            </a:endParaRPr>
          </a:p>
          <a:p>
            <a:endParaRPr lang="en-AU" dirty="0"/>
          </a:p>
        </p:txBody>
      </p:sp>
      <p:sp>
        <p:nvSpPr>
          <p:cNvPr id="5" name="Slide Number Placeholder 4">
            <a:extLst>
              <a:ext uri="{FF2B5EF4-FFF2-40B4-BE49-F238E27FC236}">
                <a16:creationId xmlns:a16="http://schemas.microsoft.com/office/drawing/2014/main" id="{09E6E3F2-B358-1F87-618B-4CE8831E003F}"/>
              </a:ext>
            </a:extLst>
          </p:cNvPr>
          <p:cNvSpPr>
            <a:spLocks noGrp="1"/>
          </p:cNvSpPr>
          <p:nvPr>
            <p:ph type="sldNum" sz="quarter" idx="14"/>
          </p:nvPr>
        </p:nvSpPr>
        <p:spPr/>
        <p:txBody>
          <a:bodyPr/>
          <a:lstStyle/>
          <a:p>
            <a:fld id="{F5AEA0E0-5CC6-4BD0-905C-A0021E419432}" type="slidenum">
              <a:rPr lang="en-GB" smtClean="0"/>
              <a:pPr/>
              <a:t>39</a:t>
            </a:fld>
            <a:endParaRPr lang="en-GB" dirty="0"/>
          </a:p>
        </p:txBody>
      </p:sp>
    </p:spTree>
    <p:extLst>
      <p:ext uri="{BB962C8B-B14F-4D97-AF65-F5344CB8AC3E}">
        <p14:creationId xmlns:p14="http://schemas.microsoft.com/office/powerpoint/2010/main" val="415960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KPMG: </a:t>
            </a:r>
            <a:r>
              <a:rPr lang="en-AU" i="0" dirty="0"/>
              <a:t>20 Predictions for the Next 20 Years</a:t>
            </a:r>
            <a:br>
              <a:rPr lang="en-AU" i="0" dirty="0"/>
            </a:br>
            <a:endParaRPr lang="en-AU" dirty="0"/>
          </a:p>
        </p:txBody>
      </p:sp>
      <p:sp>
        <p:nvSpPr>
          <p:cNvPr id="3" name="Text Placeholder 2"/>
          <p:cNvSpPr>
            <a:spLocks noGrp="1"/>
          </p:cNvSpPr>
          <p:nvPr>
            <p:ph type="body" idx="1"/>
          </p:nvPr>
        </p:nvSpPr>
        <p:spPr/>
        <p:txBody>
          <a:bodyPr/>
          <a:lstStyle/>
          <a:p>
            <a:endParaRPr lang="en-AU" dirty="0"/>
          </a:p>
          <a:p>
            <a:endParaRPr lang="en-AU" dirty="0"/>
          </a:p>
          <a:p>
            <a:endParaRPr lang="en-AU" dirty="0"/>
          </a:p>
          <a:p>
            <a:endParaRPr lang="en-AU" u="sng" dirty="0">
              <a:hlinkClick r:id="rId3"/>
            </a:endParaRPr>
          </a:p>
          <a:p>
            <a:endParaRPr lang="en-AU" u="sng" dirty="0">
              <a:hlinkClick r:id="rId3"/>
            </a:endParaRPr>
          </a:p>
          <a:p>
            <a:endParaRPr lang="en-AU" u="sng" dirty="0">
              <a:hlinkClick r:id="rId3"/>
            </a:endParaRPr>
          </a:p>
          <a:p>
            <a:r>
              <a:rPr lang="en-AU" u="sng" dirty="0">
                <a:hlinkClick r:id="rId3"/>
              </a:rPr>
              <a:t>https://home.kpmg/au/en/home/insights/2020/01/20-predictions-for-the-next-20-years.html</a:t>
            </a:r>
            <a:endParaRPr lang="en-AU" dirty="0"/>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4</a:t>
            </a:fld>
            <a:endParaRPr lang="en-AU"/>
          </a:p>
        </p:txBody>
      </p:sp>
      <p:pic>
        <p:nvPicPr>
          <p:cNvPr id="4098" name="Picture 2" descr="Trends in quantified health with IoT and wearab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021" y="1532470"/>
            <a:ext cx="74961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79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Content Placeholder 4"/>
          <p:cNvPicPr>
            <a:picLocks noChangeAspect="1"/>
          </p:cNvPicPr>
          <p:nvPr/>
        </p:nvPicPr>
        <p:blipFill>
          <a:blip r:embed="rId3"/>
          <a:stretch>
            <a:fillRect/>
          </a:stretch>
        </p:blipFill>
        <p:spPr>
          <a:xfrm>
            <a:off x="10819020" y="163788"/>
            <a:ext cx="1125081" cy="1125081"/>
          </a:xfrm>
          <a:prstGeom prst="rect">
            <a:avLst/>
          </a:prstGeom>
        </p:spPr>
      </p:pic>
    </p:spTree>
    <p:extLst>
      <p:ext uri="{BB962C8B-B14F-4D97-AF65-F5344CB8AC3E}">
        <p14:creationId xmlns:p14="http://schemas.microsoft.com/office/powerpoint/2010/main" val="1741137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a14:imgEffect>
                      <a14:colorTemperature colorTemp="5990"/>
                    </a14:imgEffect>
                    <a14:imgEffect>
                      <a14:saturation sat="300000"/>
                    </a14:imgEffect>
                  </a14:imgLayer>
                </a14:imgProps>
              </a:ext>
            </a:extLst>
          </a:blip>
          <a:srcRect/>
          <a:stretch>
            <a:fillRect l="-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4000" dirty="0"/>
              <a:t>You said, we did: changes made in T3 2021</a:t>
            </a:r>
          </a:p>
        </p:txBody>
      </p:sp>
      <p:sp>
        <p:nvSpPr>
          <p:cNvPr id="3" name="Content Placeholder 2"/>
          <p:cNvSpPr>
            <a:spLocks noGrp="1"/>
          </p:cNvSpPr>
          <p:nvPr>
            <p:ph idx="1"/>
          </p:nvPr>
        </p:nvSpPr>
        <p:spPr>
          <a:xfrm>
            <a:off x="623391" y="1556794"/>
            <a:ext cx="11478961" cy="4864177"/>
          </a:xfrm>
        </p:spPr>
        <p:txBody>
          <a:bodyPr>
            <a:normAutofit/>
          </a:bodyPr>
          <a:lstStyle/>
          <a:p>
            <a:r>
              <a:rPr lang="en-AU" dirty="0"/>
              <a:t>Assignments (aligned with seminars) were re-written with concrete structure to reduce ambiguity and establish expectations</a:t>
            </a:r>
          </a:p>
          <a:p>
            <a:r>
              <a:rPr lang="en-AU" dirty="0"/>
              <a:t>Assignment video presentation was introduced to provide formative feedback. We also believe this has helped groups get organised earlier than later. </a:t>
            </a:r>
          </a:p>
          <a:p>
            <a:r>
              <a:rPr lang="en-AU" dirty="0"/>
              <a:t>We have introduced weekly class and seminar so that students can access and engage in discussion based on problem-based real life example cases.</a:t>
            </a:r>
          </a:p>
          <a:p>
            <a:r>
              <a:rPr lang="en-AU" dirty="0"/>
              <a:t>Exam sample paper updated to reflect the exam format and type of questions. Seminars were redesigned to align better with exam questions.</a:t>
            </a:r>
          </a:p>
          <a:p>
            <a:endParaRPr lang="en-AU" dirty="0"/>
          </a:p>
        </p:txBody>
      </p:sp>
    </p:spTree>
    <p:extLst>
      <p:ext uri="{BB962C8B-B14F-4D97-AF65-F5344CB8AC3E}">
        <p14:creationId xmlns:p14="http://schemas.microsoft.com/office/powerpoint/2010/main" val="165934126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AF20565D-3571-4830-936C-AD6785E9DF67}"/>
              </a:ext>
            </a:extLst>
          </p:cNvPr>
          <p:cNvSpPr>
            <a:spLocks noGrp="1"/>
          </p:cNvSpPr>
          <p:nvPr>
            <p:ph type="ctrTitle"/>
          </p:nvPr>
        </p:nvSpPr>
        <p:spPr>
          <a:xfrm>
            <a:off x="5092995" y="318217"/>
            <a:ext cx="6490434" cy="1582994"/>
          </a:xfrm>
        </p:spPr>
        <p:txBody>
          <a:bodyPr anchor="t"/>
          <a:lstStyle/>
          <a:p>
            <a:pPr marL="0" marR="0" lvl="0" indent="0" algn="ctr" fontAlgn="auto">
              <a:lnSpc>
                <a:spcPct val="90000"/>
              </a:lnSpc>
              <a:spcBef>
                <a:spcPct val="0"/>
              </a:spcBef>
              <a:spcAft>
                <a:spcPts val="600"/>
              </a:spcAft>
              <a:tabLst/>
              <a:defRPr/>
            </a:pPr>
            <a:r>
              <a:rPr kumimoji="0" lang="en-US" sz="4400" b="1" i="0" u="none" strike="noStrike" kern="1200" cap="none" spc="0" normalizeH="0" baseline="0" noProof="0" dirty="0">
                <a:ln>
                  <a:noFill/>
                </a:ln>
                <a:solidFill>
                  <a:srgbClr val="FFFFFF"/>
                </a:solidFill>
                <a:effectLst/>
                <a:uLnTx/>
                <a:uFillTx/>
                <a:latin typeface="+mj-lt"/>
                <a:ea typeface="+mj-ea"/>
                <a:cs typeface="+mj-cs"/>
              </a:rPr>
              <a:t>QR code </a:t>
            </a:r>
            <a:r>
              <a:rPr lang="en-US" sz="4400" b="1" kern="1200" dirty="0">
                <a:solidFill>
                  <a:srgbClr val="FFFFFF"/>
                </a:solidFill>
                <a:latin typeface="+mj-lt"/>
                <a:ea typeface="+mj-ea"/>
                <a:cs typeface="+mj-cs"/>
              </a:rPr>
              <a:t>for </a:t>
            </a:r>
            <a:r>
              <a:rPr kumimoji="0" lang="en-US" sz="4400" b="1" i="0" u="none" strike="noStrike" kern="1200" cap="none" spc="0" normalizeH="0" baseline="0" noProof="0" dirty="0">
                <a:ln>
                  <a:noFill/>
                </a:ln>
                <a:solidFill>
                  <a:srgbClr val="FFFFFF"/>
                </a:solidFill>
                <a:effectLst/>
                <a:uLnTx/>
                <a:uFillTx/>
                <a:latin typeface="+mj-lt"/>
                <a:ea typeface="+mj-ea"/>
                <a:cs typeface="+mj-cs"/>
              </a:rPr>
              <a:t>eVALUate</a:t>
            </a:r>
            <a:br>
              <a:rPr kumimoji="0" lang="en-US" sz="4400" b="1" i="0" u="none" strike="noStrike" kern="1200" cap="none" spc="0" normalizeH="0" baseline="0" noProof="0" dirty="0">
                <a:ln>
                  <a:noFill/>
                </a:ln>
                <a:solidFill>
                  <a:srgbClr val="FFFFFF"/>
                </a:solidFill>
                <a:effectLst/>
                <a:uLnTx/>
                <a:uFillTx/>
                <a:latin typeface="+mj-lt"/>
                <a:ea typeface="+mj-ea"/>
                <a:cs typeface="+mj-cs"/>
              </a:rPr>
            </a:br>
            <a:r>
              <a:rPr kumimoji="0" lang="en-US" sz="2400" b="1" i="0" u="none" strike="noStrike" kern="1200" cap="none" spc="0" normalizeH="0" baseline="0" noProof="0" dirty="0">
                <a:ln>
                  <a:noFill/>
                </a:ln>
                <a:solidFill>
                  <a:srgbClr val="FFFFFF"/>
                </a:solidFill>
                <a:effectLst/>
                <a:uLnTx/>
                <a:uFillTx/>
                <a:latin typeface="+mj-lt"/>
                <a:ea typeface="+mj-ea"/>
                <a:cs typeface="+mj-cs"/>
              </a:rPr>
              <a:t>Scan the QR Code to go directly to </a:t>
            </a:r>
            <a:r>
              <a:rPr lang="en-US" sz="2400" b="1" dirty="0">
                <a:solidFill>
                  <a:srgbClr val="FFFFFF"/>
                </a:solidFill>
              </a:rPr>
              <a:t>give feedback on your unit (on-campus)</a:t>
            </a:r>
            <a:endParaRPr lang="en-AU" dirty="0"/>
          </a:p>
        </p:txBody>
      </p:sp>
      <p:sp>
        <p:nvSpPr>
          <p:cNvPr id="12" name="Footer/CRICOS">
            <a:extLst>
              <a:ext uri="{FF2B5EF4-FFF2-40B4-BE49-F238E27FC236}">
                <a16:creationId xmlns:a16="http://schemas.microsoft.com/office/drawing/2014/main" id="{799F2945-C0E5-451B-94C2-757C19E59398}"/>
              </a:ext>
            </a:extLst>
          </p:cNvPr>
          <p:cNvSpPr>
            <a:spLocks noGrp="1"/>
          </p:cNvSpPr>
          <p:nvPr>
            <p:ph type="ftr" sz="quarter" idx="11"/>
          </p:nvPr>
        </p:nvSpPr>
        <p:spPr>
          <a:xfrm>
            <a:off x="5302171" y="6579113"/>
            <a:ext cx="6624000" cy="144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500" b="0" i="0" u="none" strike="noStrike" kern="1200" cap="none" spc="0" normalizeH="0" baseline="0" noProof="0" dirty="0">
                <a:ln>
                  <a:noFill/>
                </a:ln>
                <a:solidFill>
                  <a:prstClr val="white"/>
                </a:solidFill>
                <a:effectLst/>
                <a:uLnTx/>
                <a:uFillTx/>
                <a:latin typeface="Calibri" panose="020F0502020204030204"/>
                <a:ea typeface="+mn-ea"/>
                <a:cs typeface="+mn-cs"/>
              </a:rPr>
              <a:t>Deakin University </a:t>
            </a:r>
            <a:r>
              <a:rPr kumimoji="0" lang="en-AU" sz="500" b="0" i="0" u="none" strike="noStrike" kern="1200" cap="none" spc="0" normalizeH="0" baseline="0" noProof="0" dirty="0" err="1">
                <a:ln>
                  <a:noFill/>
                </a:ln>
                <a:solidFill>
                  <a:prstClr val="white"/>
                </a:solidFill>
                <a:effectLst/>
                <a:uLnTx/>
                <a:uFillTx/>
                <a:latin typeface="Calibri" panose="020F0502020204030204"/>
                <a:ea typeface="+mn-ea"/>
                <a:cs typeface="+mn-cs"/>
              </a:rPr>
              <a:t>CRICOS</a:t>
            </a:r>
            <a:r>
              <a:rPr kumimoji="0" lang="en-AU" sz="500" b="0" i="0" u="none" strike="noStrike" kern="1200" cap="none" spc="0" normalizeH="0" baseline="0" noProof="0" dirty="0">
                <a:ln>
                  <a:noFill/>
                </a:ln>
                <a:solidFill>
                  <a:prstClr val="white"/>
                </a:solidFill>
                <a:effectLst/>
                <a:uLnTx/>
                <a:uFillTx/>
                <a:latin typeface="Calibri" panose="020F0502020204030204"/>
                <a:ea typeface="+mn-ea"/>
                <a:cs typeface="+mn-cs"/>
              </a:rPr>
              <a:t> Provider Code: </a:t>
            </a:r>
            <a:r>
              <a:rPr kumimoji="0" lang="en-AU" sz="500" b="0" i="0" u="none" strike="noStrike" kern="1200" cap="none" spc="0" normalizeH="0" baseline="0" noProof="0" dirty="0" err="1">
                <a:ln>
                  <a:noFill/>
                </a:ln>
                <a:solidFill>
                  <a:prstClr val="white"/>
                </a:solidFill>
                <a:effectLst/>
                <a:uLnTx/>
                <a:uFillTx/>
                <a:latin typeface="Calibri" panose="020F0502020204030204"/>
                <a:ea typeface="+mn-ea"/>
                <a:cs typeface="+mn-cs"/>
              </a:rPr>
              <a:t>00113B</a:t>
            </a:r>
            <a:endParaRPr kumimoji="0" lang="en-GB" sz="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127DC-3AB5-C57A-F0BD-B2EDC4E3BA15}"/>
              </a:ext>
            </a:extLst>
          </p:cNvPr>
          <p:cNvSpPr txBox="1"/>
          <p:nvPr/>
        </p:nvSpPr>
        <p:spPr>
          <a:xfrm>
            <a:off x="7173089" y="2855167"/>
            <a:ext cx="233024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(cut and paste your unique QR code from your email here) </a:t>
            </a:r>
          </a:p>
        </p:txBody>
      </p:sp>
      <p:pic>
        <p:nvPicPr>
          <p:cNvPr id="4" name="Picture 3">
            <a:extLst>
              <a:ext uri="{FF2B5EF4-FFF2-40B4-BE49-F238E27FC236}">
                <a16:creationId xmlns:a16="http://schemas.microsoft.com/office/drawing/2014/main" id="{BDAEF6FE-D115-7A10-4271-B6DF197571C9}"/>
              </a:ext>
            </a:extLst>
          </p:cNvPr>
          <p:cNvPicPr>
            <a:picLocks noChangeAspect="1"/>
          </p:cNvPicPr>
          <p:nvPr/>
        </p:nvPicPr>
        <p:blipFill>
          <a:blip r:embed="rId2"/>
          <a:stretch>
            <a:fillRect/>
          </a:stretch>
        </p:blipFill>
        <p:spPr>
          <a:xfrm>
            <a:off x="6264770" y="1666367"/>
            <a:ext cx="4146882" cy="5056746"/>
          </a:xfrm>
          <a:prstGeom prst="rect">
            <a:avLst/>
          </a:prstGeom>
        </p:spPr>
      </p:pic>
    </p:spTree>
    <p:extLst>
      <p:ext uri="{BB962C8B-B14F-4D97-AF65-F5344CB8AC3E}">
        <p14:creationId xmlns:p14="http://schemas.microsoft.com/office/powerpoint/2010/main" val="69294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AF20565D-3571-4830-936C-AD6785E9DF67}"/>
              </a:ext>
            </a:extLst>
          </p:cNvPr>
          <p:cNvSpPr>
            <a:spLocks noGrp="1"/>
          </p:cNvSpPr>
          <p:nvPr>
            <p:ph type="ctrTitle"/>
          </p:nvPr>
        </p:nvSpPr>
        <p:spPr>
          <a:xfrm>
            <a:off x="5092995" y="318217"/>
            <a:ext cx="6490434" cy="1582994"/>
          </a:xfrm>
        </p:spPr>
        <p:txBody>
          <a:bodyPr anchor="t"/>
          <a:lstStyle/>
          <a:p>
            <a:pPr marL="0" marR="0" lvl="0" indent="0" algn="ctr" fontAlgn="auto">
              <a:lnSpc>
                <a:spcPct val="90000"/>
              </a:lnSpc>
              <a:spcBef>
                <a:spcPct val="0"/>
              </a:spcBef>
              <a:spcAft>
                <a:spcPts val="600"/>
              </a:spcAft>
              <a:tabLst/>
              <a:defRPr/>
            </a:pPr>
            <a:r>
              <a:rPr kumimoji="0" lang="en-US" sz="4400" b="1" i="0" u="none" strike="noStrike" kern="1200" cap="none" spc="0" normalizeH="0" baseline="0" noProof="0" dirty="0">
                <a:ln>
                  <a:noFill/>
                </a:ln>
                <a:solidFill>
                  <a:srgbClr val="FFFFFF"/>
                </a:solidFill>
                <a:effectLst/>
                <a:uLnTx/>
                <a:uFillTx/>
                <a:latin typeface="+mj-lt"/>
                <a:ea typeface="+mj-ea"/>
                <a:cs typeface="+mj-cs"/>
              </a:rPr>
              <a:t>QR code </a:t>
            </a:r>
            <a:r>
              <a:rPr lang="en-US" sz="4400" b="1" kern="1200" dirty="0">
                <a:solidFill>
                  <a:srgbClr val="FFFFFF"/>
                </a:solidFill>
                <a:latin typeface="+mj-lt"/>
                <a:ea typeface="+mj-ea"/>
                <a:cs typeface="+mj-cs"/>
              </a:rPr>
              <a:t>for </a:t>
            </a:r>
            <a:r>
              <a:rPr kumimoji="0" lang="en-US" sz="4400" b="1" i="0" u="none" strike="noStrike" kern="1200" cap="none" spc="0" normalizeH="0" baseline="0" noProof="0" dirty="0">
                <a:ln>
                  <a:noFill/>
                </a:ln>
                <a:solidFill>
                  <a:srgbClr val="FFFFFF"/>
                </a:solidFill>
                <a:effectLst/>
                <a:uLnTx/>
                <a:uFillTx/>
                <a:latin typeface="+mj-lt"/>
                <a:ea typeface="+mj-ea"/>
                <a:cs typeface="+mj-cs"/>
              </a:rPr>
              <a:t>eVALUate</a:t>
            </a:r>
            <a:br>
              <a:rPr kumimoji="0" lang="en-US" sz="4400" b="1" i="0" u="none" strike="noStrike" kern="1200" cap="none" spc="0" normalizeH="0" baseline="0" noProof="0" dirty="0">
                <a:ln>
                  <a:noFill/>
                </a:ln>
                <a:solidFill>
                  <a:srgbClr val="FFFFFF"/>
                </a:solidFill>
                <a:effectLst/>
                <a:uLnTx/>
                <a:uFillTx/>
                <a:latin typeface="+mj-lt"/>
                <a:ea typeface="+mj-ea"/>
                <a:cs typeface="+mj-cs"/>
              </a:rPr>
            </a:br>
            <a:r>
              <a:rPr kumimoji="0" lang="en-US" sz="2400" b="1" i="0" u="none" strike="noStrike" kern="1200" cap="none" spc="0" normalizeH="0" baseline="0" noProof="0" dirty="0">
                <a:ln>
                  <a:noFill/>
                </a:ln>
                <a:solidFill>
                  <a:srgbClr val="FFFFFF"/>
                </a:solidFill>
                <a:effectLst/>
                <a:uLnTx/>
                <a:uFillTx/>
                <a:latin typeface="+mj-lt"/>
                <a:ea typeface="+mj-ea"/>
                <a:cs typeface="+mj-cs"/>
              </a:rPr>
              <a:t>Scan the QR Code to go directly to </a:t>
            </a:r>
            <a:r>
              <a:rPr lang="en-US" sz="2400" b="1" dirty="0">
                <a:solidFill>
                  <a:srgbClr val="FFFFFF"/>
                </a:solidFill>
              </a:rPr>
              <a:t>give feedback on your unit (off-campus/Cloud)</a:t>
            </a:r>
            <a:endParaRPr lang="en-AU" dirty="0"/>
          </a:p>
        </p:txBody>
      </p:sp>
      <p:sp>
        <p:nvSpPr>
          <p:cNvPr id="12" name="Footer/CRICOS">
            <a:extLst>
              <a:ext uri="{FF2B5EF4-FFF2-40B4-BE49-F238E27FC236}">
                <a16:creationId xmlns:a16="http://schemas.microsoft.com/office/drawing/2014/main" id="{799F2945-C0E5-451B-94C2-757C19E59398}"/>
              </a:ext>
            </a:extLst>
          </p:cNvPr>
          <p:cNvSpPr>
            <a:spLocks noGrp="1"/>
          </p:cNvSpPr>
          <p:nvPr>
            <p:ph type="ftr" sz="quarter" idx="11"/>
          </p:nvPr>
        </p:nvSpPr>
        <p:spPr>
          <a:xfrm>
            <a:off x="5302171" y="6579113"/>
            <a:ext cx="6624000" cy="144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500" b="0" i="0" u="none" strike="noStrike" kern="1200" cap="none" spc="0" normalizeH="0" baseline="0" noProof="0" dirty="0">
                <a:ln>
                  <a:noFill/>
                </a:ln>
                <a:solidFill>
                  <a:prstClr val="white"/>
                </a:solidFill>
                <a:effectLst/>
                <a:uLnTx/>
                <a:uFillTx/>
                <a:latin typeface="Calibri" panose="020F0502020204030204"/>
                <a:ea typeface="+mn-ea"/>
                <a:cs typeface="+mn-cs"/>
              </a:rPr>
              <a:t>Deakin University </a:t>
            </a:r>
            <a:r>
              <a:rPr kumimoji="0" lang="en-AU" sz="500" b="0" i="0" u="none" strike="noStrike" kern="1200" cap="none" spc="0" normalizeH="0" baseline="0" noProof="0" dirty="0" err="1">
                <a:ln>
                  <a:noFill/>
                </a:ln>
                <a:solidFill>
                  <a:prstClr val="white"/>
                </a:solidFill>
                <a:effectLst/>
                <a:uLnTx/>
                <a:uFillTx/>
                <a:latin typeface="Calibri" panose="020F0502020204030204"/>
                <a:ea typeface="+mn-ea"/>
                <a:cs typeface="+mn-cs"/>
              </a:rPr>
              <a:t>CRICOS</a:t>
            </a:r>
            <a:r>
              <a:rPr kumimoji="0" lang="en-AU" sz="500" b="0" i="0" u="none" strike="noStrike" kern="1200" cap="none" spc="0" normalizeH="0" baseline="0" noProof="0" dirty="0">
                <a:ln>
                  <a:noFill/>
                </a:ln>
                <a:solidFill>
                  <a:prstClr val="white"/>
                </a:solidFill>
                <a:effectLst/>
                <a:uLnTx/>
                <a:uFillTx/>
                <a:latin typeface="Calibri" panose="020F0502020204030204"/>
                <a:ea typeface="+mn-ea"/>
                <a:cs typeface="+mn-cs"/>
              </a:rPr>
              <a:t> Provider Code: </a:t>
            </a:r>
            <a:r>
              <a:rPr kumimoji="0" lang="en-AU" sz="500" b="0" i="0" u="none" strike="noStrike" kern="1200" cap="none" spc="0" normalizeH="0" baseline="0" noProof="0" dirty="0" err="1">
                <a:ln>
                  <a:noFill/>
                </a:ln>
                <a:solidFill>
                  <a:prstClr val="white"/>
                </a:solidFill>
                <a:effectLst/>
                <a:uLnTx/>
                <a:uFillTx/>
                <a:latin typeface="Calibri" panose="020F0502020204030204"/>
                <a:ea typeface="+mn-ea"/>
                <a:cs typeface="+mn-cs"/>
              </a:rPr>
              <a:t>00113B</a:t>
            </a:r>
            <a:endParaRPr kumimoji="0" lang="en-GB" sz="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69127DC-3AB5-C57A-F0BD-B2EDC4E3BA15}"/>
              </a:ext>
            </a:extLst>
          </p:cNvPr>
          <p:cNvSpPr txBox="1"/>
          <p:nvPr/>
        </p:nvSpPr>
        <p:spPr>
          <a:xfrm>
            <a:off x="7173089" y="2855167"/>
            <a:ext cx="233024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(cut and paste your unique QR code from your email here) </a:t>
            </a:r>
          </a:p>
        </p:txBody>
      </p:sp>
      <p:pic>
        <p:nvPicPr>
          <p:cNvPr id="5" name="Picture 4">
            <a:extLst>
              <a:ext uri="{FF2B5EF4-FFF2-40B4-BE49-F238E27FC236}">
                <a16:creationId xmlns:a16="http://schemas.microsoft.com/office/drawing/2014/main" id="{1D7B95B8-E7CC-5A28-232B-8B24E6F8A882}"/>
              </a:ext>
            </a:extLst>
          </p:cNvPr>
          <p:cNvPicPr>
            <a:picLocks noChangeAspect="1"/>
          </p:cNvPicPr>
          <p:nvPr/>
        </p:nvPicPr>
        <p:blipFill>
          <a:blip r:embed="rId2"/>
          <a:stretch>
            <a:fillRect/>
          </a:stretch>
        </p:blipFill>
        <p:spPr>
          <a:xfrm>
            <a:off x="6405223" y="1904825"/>
            <a:ext cx="3442717" cy="4442896"/>
          </a:xfrm>
          <a:prstGeom prst="rect">
            <a:avLst/>
          </a:prstGeom>
        </p:spPr>
      </p:pic>
    </p:spTree>
    <p:extLst>
      <p:ext uri="{BB962C8B-B14F-4D97-AF65-F5344CB8AC3E}">
        <p14:creationId xmlns:p14="http://schemas.microsoft.com/office/powerpoint/2010/main" val="1829150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06083" y="3333599"/>
            <a:ext cx="3966632" cy="303106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72762" y="306664"/>
            <a:ext cx="7812405" cy="574040"/>
          </a:xfrm>
          <a:prstGeom prst="rect">
            <a:avLst/>
          </a:prstGeom>
        </p:spPr>
        <p:txBody>
          <a:bodyPr vert="horz" wrap="square" lIns="0" tIns="12700" rIns="0" bIns="0" rtlCol="0">
            <a:spAutoFit/>
          </a:bodyPr>
          <a:lstStyle/>
          <a:p>
            <a:pPr marL="12700">
              <a:lnSpc>
                <a:spcPct val="100000"/>
              </a:lnSpc>
              <a:spcBef>
                <a:spcPts val="100"/>
              </a:spcBef>
            </a:pPr>
            <a:r>
              <a:rPr sz="3600" i="0" dirty="0">
                <a:solidFill>
                  <a:srgbClr val="000000"/>
                </a:solidFill>
                <a:latin typeface="Century Gothic"/>
                <a:cs typeface="Century Gothic"/>
              </a:rPr>
              <a:t>That </a:t>
            </a:r>
            <a:r>
              <a:rPr sz="3600" i="0" spc="-5" dirty="0">
                <a:solidFill>
                  <a:srgbClr val="000000"/>
                </a:solidFill>
                <a:latin typeface="Century Gothic"/>
                <a:cs typeface="Century Gothic"/>
              </a:rPr>
              <a:t>concludes </a:t>
            </a:r>
            <a:r>
              <a:rPr sz="3600" i="0" dirty="0">
                <a:solidFill>
                  <a:srgbClr val="000000"/>
                </a:solidFill>
                <a:latin typeface="Century Gothic"/>
                <a:cs typeface="Century Gothic"/>
              </a:rPr>
              <a:t>the </a:t>
            </a:r>
            <a:r>
              <a:rPr sz="3600" i="0" spc="-5" dirty="0">
                <a:solidFill>
                  <a:srgbClr val="000000"/>
                </a:solidFill>
                <a:latin typeface="Century Gothic"/>
                <a:cs typeface="Century Gothic"/>
              </a:rPr>
              <a:t>MIS782</a:t>
            </a:r>
            <a:r>
              <a:rPr sz="3600" i="0" spc="10" dirty="0">
                <a:solidFill>
                  <a:srgbClr val="000000"/>
                </a:solidFill>
                <a:latin typeface="Century Gothic"/>
                <a:cs typeface="Century Gothic"/>
              </a:rPr>
              <a:t> </a:t>
            </a:r>
            <a:r>
              <a:rPr sz="3600" i="0" spc="-5" dirty="0">
                <a:solidFill>
                  <a:srgbClr val="000000"/>
                </a:solidFill>
                <a:latin typeface="Century Gothic"/>
                <a:cs typeface="Century Gothic"/>
              </a:rPr>
              <a:t>content</a:t>
            </a:r>
            <a:endParaRPr sz="3600">
              <a:latin typeface="Century Gothic"/>
              <a:cs typeface="Century Gothic"/>
            </a:endParaRPr>
          </a:p>
        </p:txBody>
      </p:sp>
      <p:sp>
        <p:nvSpPr>
          <p:cNvPr id="4" name="object 4"/>
          <p:cNvSpPr txBox="1"/>
          <p:nvPr/>
        </p:nvSpPr>
        <p:spPr>
          <a:xfrm>
            <a:off x="1126172" y="1896773"/>
            <a:ext cx="8179193" cy="769441"/>
          </a:xfrm>
          <a:prstGeom prst="rect">
            <a:avLst/>
          </a:prstGeom>
        </p:spPr>
        <p:txBody>
          <a:bodyPr vert="horz" wrap="square" lIns="0" tIns="12700" rIns="0" bIns="0" rtlCol="0">
            <a:spAutoFit/>
          </a:bodyPr>
          <a:lstStyle/>
          <a:p>
            <a:pPr marL="12700">
              <a:lnSpc>
                <a:spcPts val="2875"/>
              </a:lnSpc>
              <a:spcBef>
                <a:spcPts val="100"/>
              </a:spcBef>
            </a:pPr>
            <a:r>
              <a:rPr sz="2400" spc="-5" dirty="0">
                <a:solidFill>
                  <a:srgbClr val="262626"/>
                </a:solidFill>
                <a:latin typeface="Century Gothic"/>
                <a:cs typeface="Century Gothic"/>
              </a:rPr>
              <a:t>Thank you for being</a:t>
            </a:r>
            <a:r>
              <a:rPr sz="2400" spc="-55" dirty="0">
                <a:solidFill>
                  <a:srgbClr val="262626"/>
                </a:solidFill>
                <a:latin typeface="Century Gothic"/>
                <a:cs typeface="Century Gothic"/>
              </a:rPr>
              <a:t> </a:t>
            </a:r>
            <a:r>
              <a:rPr lang="en-AU" sz="2400" spc="-5" dirty="0">
                <a:solidFill>
                  <a:srgbClr val="262626"/>
                </a:solidFill>
                <a:latin typeface="Century Gothic"/>
                <a:cs typeface="Century Gothic"/>
              </a:rPr>
              <a:t>here</a:t>
            </a:r>
            <a:endParaRPr sz="2400" dirty="0">
              <a:latin typeface="Century Gothic"/>
              <a:cs typeface="Century Gothic"/>
            </a:endParaRPr>
          </a:p>
          <a:p>
            <a:pPr marL="12700" marR="5080">
              <a:lnSpc>
                <a:spcPts val="2900"/>
              </a:lnSpc>
              <a:spcBef>
                <a:spcPts val="70"/>
              </a:spcBef>
            </a:pPr>
            <a:r>
              <a:rPr sz="2400" spc="-5" dirty="0">
                <a:solidFill>
                  <a:srgbClr val="262626"/>
                </a:solidFill>
                <a:latin typeface="Century Gothic"/>
                <a:cs typeface="Century Gothic"/>
              </a:rPr>
              <a:t>Thank you for being </a:t>
            </a:r>
            <a:r>
              <a:rPr sz="2400" dirty="0">
                <a:solidFill>
                  <a:srgbClr val="262626"/>
                </a:solidFill>
                <a:latin typeface="Century Gothic"/>
                <a:cs typeface="Century Gothic"/>
              </a:rPr>
              <a:t>a </a:t>
            </a:r>
            <a:r>
              <a:rPr sz="2400" spc="-5" dirty="0">
                <a:solidFill>
                  <a:srgbClr val="262626"/>
                </a:solidFill>
                <a:latin typeface="Century Gothic"/>
                <a:cs typeface="Century Gothic"/>
              </a:rPr>
              <a:t>wonderful</a:t>
            </a:r>
            <a:r>
              <a:rPr sz="2400" spc="-25" dirty="0">
                <a:solidFill>
                  <a:srgbClr val="262626"/>
                </a:solidFill>
                <a:latin typeface="Century Gothic"/>
                <a:cs typeface="Century Gothic"/>
              </a:rPr>
              <a:t> </a:t>
            </a:r>
            <a:r>
              <a:rPr sz="2400" spc="-5" dirty="0">
                <a:solidFill>
                  <a:srgbClr val="262626"/>
                </a:solidFill>
                <a:latin typeface="Century Gothic"/>
                <a:cs typeface="Century Gothic"/>
              </a:rPr>
              <a:t>bunch</a:t>
            </a:r>
            <a:r>
              <a:rPr lang="en-AU" sz="2400" spc="-5" dirty="0">
                <a:solidFill>
                  <a:srgbClr val="262626"/>
                </a:solidFill>
                <a:latin typeface="Century Gothic"/>
                <a:cs typeface="Century Gothic"/>
              </a:rPr>
              <a:t>!</a:t>
            </a:r>
            <a:r>
              <a:rPr sz="2400" spc="-5" dirty="0">
                <a:solidFill>
                  <a:srgbClr val="262626"/>
                </a:solidFill>
                <a:latin typeface="Century Gothic"/>
                <a:cs typeface="Century Gothic"/>
              </a:rPr>
              <a:t>!</a:t>
            </a:r>
            <a:endParaRPr sz="2400" dirty="0">
              <a:latin typeface="Century Gothic"/>
              <a:cs typeface="Century Gothic"/>
            </a:endParaRPr>
          </a:p>
        </p:txBody>
      </p:sp>
    </p:spTree>
    <p:extLst>
      <p:ext uri="{BB962C8B-B14F-4D97-AF65-F5344CB8AC3E}">
        <p14:creationId xmlns:p14="http://schemas.microsoft.com/office/powerpoint/2010/main" val="44267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KPMG: </a:t>
            </a:r>
            <a:r>
              <a:rPr lang="en-AU" i="0" dirty="0"/>
              <a:t>20 Predictions for the Next 20 Years</a:t>
            </a:r>
            <a:endParaRPr lang="en-AU" dirty="0"/>
          </a:p>
        </p:txBody>
      </p:sp>
      <p:sp>
        <p:nvSpPr>
          <p:cNvPr id="3" name="Text Placeholder 2"/>
          <p:cNvSpPr>
            <a:spLocks noGrp="1"/>
          </p:cNvSpPr>
          <p:nvPr>
            <p:ph type="body" idx="1"/>
          </p:nvPr>
        </p:nvSpPr>
        <p:spPr>
          <a:xfrm>
            <a:off x="1311458" y="5359077"/>
            <a:ext cx="10193141" cy="3974265"/>
          </a:xfrm>
        </p:spPr>
        <p:txBody>
          <a:bodyPr/>
          <a:lstStyle/>
          <a:p>
            <a:endParaRPr lang="en-AU"/>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5</a:t>
            </a:fld>
            <a:endParaRPr lang="en-AU"/>
          </a:p>
        </p:txBody>
      </p:sp>
      <p:pic>
        <p:nvPicPr>
          <p:cNvPr id="5122" name="Picture 2" descr="Trends in genetic manipu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846" y="1169263"/>
            <a:ext cx="7496175" cy="506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26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KPMG: </a:t>
            </a:r>
            <a:r>
              <a:rPr lang="en-AU" i="0" dirty="0"/>
              <a:t>20 Predictions for the Next 20 Years</a:t>
            </a:r>
            <a:endParaRPr lang="en-AU" dirty="0"/>
          </a:p>
        </p:txBody>
      </p:sp>
      <p:sp>
        <p:nvSpPr>
          <p:cNvPr id="3" name="Text Placeholder 2"/>
          <p:cNvSpPr>
            <a:spLocks noGrp="1"/>
          </p:cNvSpPr>
          <p:nvPr>
            <p:ph type="body" idx="1"/>
          </p:nvPr>
        </p:nvSpPr>
        <p:spPr/>
        <p:txBody>
          <a:bodyPr/>
          <a:lstStyle/>
          <a:p>
            <a:endParaRPr lang="en-AU" dirty="0"/>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6</a:t>
            </a:fld>
            <a:endParaRPr lang="en-AU"/>
          </a:p>
        </p:txBody>
      </p:sp>
      <p:pic>
        <p:nvPicPr>
          <p:cNvPr id="6146" name="Picture 2" descr="Trends in blockchain, IoT and the security of connected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893" y="1668649"/>
            <a:ext cx="8939091" cy="424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5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KPMG: </a:t>
            </a:r>
            <a:r>
              <a:rPr lang="en-AU" i="0" dirty="0"/>
              <a:t>20 Predictions for the Next 20 Years</a:t>
            </a:r>
            <a:br>
              <a:rPr lang="en-AU" i="0" dirty="0"/>
            </a:br>
            <a:endParaRPr lang="en-AU" dirty="0"/>
          </a:p>
        </p:txBody>
      </p:sp>
      <p:sp>
        <p:nvSpPr>
          <p:cNvPr id="3" name="Text Placeholder 2"/>
          <p:cNvSpPr>
            <a:spLocks noGrp="1"/>
          </p:cNvSpPr>
          <p:nvPr>
            <p:ph type="body" idx="1"/>
          </p:nvPr>
        </p:nvSpPr>
        <p:spPr>
          <a:xfrm>
            <a:off x="1889681" y="5025702"/>
            <a:ext cx="10193141" cy="3974265"/>
          </a:xfrm>
        </p:spPr>
        <p:txBody>
          <a:bodyPr/>
          <a:lstStyle/>
          <a:p>
            <a:endParaRPr lang="en-AU" dirty="0"/>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7</a:t>
            </a:fld>
            <a:endParaRPr lang="en-AU"/>
          </a:p>
        </p:txBody>
      </p:sp>
      <p:pic>
        <p:nvPicPr>
          <p:cNvPr id="3074" name="Picture 2" descr="Trends in mobility and tran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06" y="1031779"/>
            <a:ext cx="7496175" cy="570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i="0" dirty="0"/>
              <a:t>CEO Views: The technology troubles driving CEO uncertainty</a:t>
            </a:r>
          </a:p>
        </p:txBody>
      </p:sp>
      <p:sp>
        <p:nvSpPr>
          <p:cNvPr id="3" name="Text Placeholder 2"/>
          <p:cNvSpPr>
            <a:spLocks noGrp="1"/>
          </p:cNvSpPr>
          <p:nvPr>
            <p:ph type="body" idx="1"/>
          </p:nvPr>
        </p:nvSpPr>
        <p:spPr/>
        <p:txBody>
          <a:bodyPr/>
          <a:lstStyle/>
          <a:p>
            <a:r>
              <a:rPr lang="en-AU" dirty="0"/>
              <a:t>Australia’s top tech entrepreneur and internationally-respected visionary, Adrian Turner, reveals what CIOs should focus on in 2020; and which emerging tech will create new commercial opportunities, when 6 Degrees Media interviewed him for #</a:t>
            </a:r>
            <a:r>
              <a:rPr lang="en-AU" dirty="0" err="1"/>
              <a:t>delltechnologies</a:t>
            </a:r>
            <a:r>
              <a:rPr lang="en-AU" dirty="0"/>
              <a:t> ‘Connected CIO' video series.</a:t>
            </a:r>
            <a:endParaRPr lang="en-AU" dirty="0">
              <a:hlinkClick r:id="rId2"/>
            </a:endParaRPr>
          </a:p>
          <a:p>
            <a:r>
              <a:rPr lang="en-AU" dirty="0">
                <a:hlinkClick r:id="rId2"/>
              </a:rPr>
              <a:t>https://www.linkedin.com/posts/angela-horvat-34433a6_delltechnologies-activity-6599472598785110016-bsB6</a:t>
            </a:r>
            <a:r>
              <a:rPr lang="en-AU" dirty="0"/>
              <a:t> </a:t>
            </a:r>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8</a:t>
            </a:fld>
            <a:endParaRPr lang="en-AU"/>
          </a:p>
        </p:txBody>
      </p:sp>
    </p:spTree>
    <p:extLst>
      <p:ext uri="{BB962C8B-B14F-4D97-AF65-F5344CB8AC3E}">
        <p14:creationId xmlns:p14="http://schemas.microsoft.com/office/powerpoint/2010/main" val="349558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p 10 Use Cases For ChatGPT In The Banking Industry">
            <a:extLst>
              <a:ext uri="{FF2B5EF4-FFF2-40B4-BE49-F238E27FC236}">
                <a16:creationId xmlns:a16="http://schemas.microsoft.com/office/drawing/2014/main" id="{36FAE932-2CFF-22C5-C119-855637AB5459}"/>
              </a:ext>
            </a:extLst>
          </p:cNvPr>
          <p:cNvPicPr>
            <a:picLocks noChangeAspect="1"/>
          </p:cNvPicPr>
          <p:nvPr/>
        </p:nvPicPr>
        <p:blipFill rotWithShape="1">
          <a:blip r:embed="rId3">
            <a:extLst>
              <a:ext uri="{28A0092B-C50C-407E-A947-70E740481C1C}">
                <a14:useLocalDpi xmlns:a14="http://schemas.microsoft.com/office/drawing/2010/main" val="0"/>
              </a:ext>
            </a:extLst>
          </a:blip>
          <a:srcRect l="8976" r="13858"/>
          <a:stretch/>
        </p:blipFill>
        <p:spPr bwMode="auto">
          <a:xfrm>
            <a:off x="20" y="1057688"/>
            <a:ext cx="691406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noFill/>
          <a:ln>
            <a:noFill/>
          </a:ln>
        </p:spPr>
      </p:pic>
      <p:sp>
        <p:nvSpPr>
          <p:cNvPr id="5" name="Rectangle 4"/>
          <p:cNvSpPr/>
          <p:nvPr/>
        </p:nvSpPr>
        <p:spPr>
          <a:xfrm>
            <a:off x="242456" y="270165"/>
            <a:ext cx="8526856" cy="959957"/>
          </a:xfrm>
          <a:prstGeom prst="rect">
            <a:avLst/>
          </a:prstGeom>
        </p:spPr>
        <p:txBody>
          <a:bodyPr vert="horz" lIns="91440" tIns="45720" rIns="91440" bIns="45720" rtlCol="0" anchor="t" anchorCtr="0">
            <a:normAutofit/>
          </a:bodyPr>
          <a:lstStyle/>
          <a:p>
            <a:pPr>
              <a:lnSpc>
                <a:spcPct val="90000"/>
              </a:lnSpc>
              <a:spcBef>
                <a:spcPct val="0"/>
              </a:spcBef>
              <a:spcAft>
                <a:spcPts val="600"/>
              </a:spcAft>
            </a:pPr>
            <a:r>
              <a:rPr lang="en-AU" sz="2400" b="1" dirty="0">
                <a:latin typeface="+mj-lt"/>
                <a:ea typeface="+mj-ea"/>
                <a:cs typeface="+mj-cs"/>
              </a:rPr>
              <a:t>DCT and technology advances </a:t>
            </a:r>
          </a:p>
        </p:txBody>
      </p:sp>
      <p:sp>
        <p:nvSpPr>
          <p:cNvPr id="12" name="Footer Placeholder 3">
            <a:extLst>
              <a:ext uri="{FF2B5EF4-FFF2-40B4-BE49-F238E27FC236}">
                <a16:creationId xmlns:a16="http://schemas.microsoft.com/office/drawing/2014/main" id="{2952D885-6BA4-E1B6-A694-394AD182CFB3}"/>
              </a:ext>
            </a:extLst>
          </p:cNvPr>
          <p:cNvSpPr>
            <a:spLocks noGrp="1"/>
          </p:cNvSpPr>
          <p:nvPr>
            <p:ph type="ftr" sz="quarter" idx="11"/>
          </p:nvPr>
        </p:nvSpPr>
        <p:spPr>
          <a:xfrm>
            <a:off x="242456" y="6538912"/>
            <a:ext cx="6624000" cy="204248"/>
          </a:xfrm>
        </p:spPr>
        <p:txBody>
          <a:bodyPr/>
          <a:lstStyle/>
          <a:p>
            <a:pPr>
              <a:spcAft>
                <a:spcPts val="600"/>
              </a:spcAft>
            </a:pPr>
            <a:r>
              <a:rPr lang="en-AU"/>
              <a:t>Deakin University CRICOS Provider Code: 00113B</a:t>
            </a:r>
            <a:endParaRPr lang="en-GB"/>
          </a:p>
        </p:txBody>
      </p:sp>
      <p:sp>
        <p:nvSpPr>
          <p:cNvPr id="3" name="Content Placeholder 2">
            <a:extLst>
              <a:ext uri="{FF2B5EF4-FFF2-40B4-BE49-F238E27FC236}">
                <a16:creationId xmlns:a16="http://schemas.microsoft.com/office/drawing/2014/main" id="{E973D342-5722-4298-A774-5FF21F7C0635}"/>
              </a:ext>
            </a:extLst>
          </p:cNvPr>
          <p:cNvSpPr>
            <a:spLocks noGrp="1" noChangeAspect="1"/>
          </p:cNvSpPr>
          <p:nvPr>
            <p:ph type="body" sz="quarter" idx="14"/>
          </p:nvPr>
        </p:nvSpPr>
        <p:spPr>
          <a:xfrm>
            <a:off x="7172323" y="1096304"/>
            <a:ext cx="4744800" cy="4744800"/>
          </a:xfrm>
        </p:spPr>
        <p:txBody>
          <a:bodyPr vert="horz" wrap="square" lIns="108000" tIns="144000" rIns="108000" bIns="144000" rtlCol="0" anchor="ctr">
            <a:normAutofit/>
          </a:bodyPr>
          <a:lstStyle/>
          <a:p>
            <a:pPr>
              <a:spcAft>
                <a:spcPts val="600"/>
              </a:spcAft>
            </a:pPr>
            <a:r>
              <a:rPr lang="en-AU" sz="2400" i="1" dirty="0"/>
              <a:t>During Sensing and Seizing, organisations need to understand whether a technology is disruptive or transformative</a:t>
            </a:r>
          </a:p>
        </p:txBody>
      </p:sp>
      <p:sp>
        <p:nvSpPr>
          <p:cNvPr id="4" name="Slide Number Placeholder 3" hidden="1">
            <a:extLst>
              <a:ext uri="{FF2B5EF4-FFF2-40B4-BE49-F238E27FC236}">
                <a16:creationId xmlns:a16="http://schemas.microsoft.com/office/drawing/2014/main" id="{D246D067-40FB-4E65-888C-8BE747E2426D}"/>
              </a:ext>
            </a:extLst>
          </p:cNvPr>
          <p:cNvSpPr>
            <a:spLocks noGrp="1"/>
          </p:cNvSpPr>
          <p:nvPr>
            <p:ph type="sldNum" sz="quarter" idx="4294967295"/>
          </p:nvPr>
        </p:nvSpPr>
        <p:spPr>
          <a:xfrm>
            <a:off x="10276321" y="5883274"/>
            <a:ext cx="771089" cy="365125"/>
          </a:xfrm>
        </p:spPr>
        <p:txBody>
          <a:bodyPr>
            <a:normAutofit/>
          </a:bodyPr>
          <a:lstStyle/>
          <a:p>
            <a:pPr>
              <a:spcAft>
                <a:spcPts val="600"/>
              </a:spcAft>
            </a:pPr>
            <a:fld id="{CCAD2753-B82C-4A4E-82B6-9342EAD1E0F1}" type="slidenum">
              <a:rPr lang="en-AU" smtClean="0"/>
              <a:pPr>
                <a:spcAft>
                  <a:spcPts val="600"/>
                </a:spcAft>
              </a:pPr>
              <a:t>9</a:t>
            </a:fld>
            <a:endParaRPr lang="en-AU"/>
          </a:p>
        </p:txBody>
      </p:sp>
    </p:spTree>
    <p:extLst>
      <p:ext uri="{BB962C8B-B14F-4D97-AF65-F5344CB8AC3E}">
        <p14:creationId xmlns:p14="http://schemas.microsoft.com/office/powerpoint/2010/main" val="3296065610"/>
      </p:ext>
    </p:extLst>
  </p:cSld>
  <p:clrMapOvr>
    <a:masterClrMapping/>
  </p:clrMapOvr>
</p:sld>
</file>

<file path=ppt/theme/theme1.xml><?xml version="1.0" encoding="utf-8"?>
<a:theme xmlns:a="http://schemas.openxmlformats.org/drawingml/2006/main" name="Deakin Theme">
  <a:themeElements>
    <a:clrScheme name="DEAKIN TEAL">
      <a:dk1>
        <a:srgbClr val="373636"/>
      </a:dk1>
      <a:lt1>
        <a:sysClr val="window" lastClr="FFFFFF"/>
      </a:lt1>
      <a:dk2>
        <a:srgbClr val="007D9B"/>
      </a:dk2>
      <a:lt2>
        <a:srgbClr val="FFFFFF"/>
      </a:lt2>
      <a:accent1>
        <a:srgbClr val="007D9B"/>
      </a:accent1>
      <a:accent2>
        <a:srgbClr val="FFD923"/>
      </a:accent2>
      <a:accent3>
        <a:srgbClr val="F76919"/>
      </a:accent3>
      <a:accent4>
        <a:srgbClr val="10A991"/>
      </a:accent4>
      <a:accent5>
        <a:srgbClr val="C74298"/>
      </a:accent5>
      <a:accent6>
        <a:srgbClr val="E1E1E1"/>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akin-PowerPoint-template-16x9 - TEAL" id="{2803509A-1F4F-4770-A261-DF8DA71172D2}" vid="{24FBD767-290B-4BD0-9CCF-F547312D8F01}"/>
    </a:ext>
  </a:extLst>
</a:theme>
</file>

<file path=ppt/theme/theme2.xml><?xml version="1.0" encoding="utf-8"?>
<a:theme xmlns:a="http://schemas.openxmlformats.org/drawingml/2006/main" name="12_Office Theme">
  <a:themeElements>
    <a:clrScheme name="Black hyperlink">
      <a:dk1>
        <a:srgbClr val="F79625"/>
      </a:dk1>
      <a:lt1>
        <a:sysClr val="window" lastClr="FFFFFF"/>
      </a:lt1>
      <a:dk2>
        <a:srgbClr val="068DA4"/>
      </a:dk2>
      <a:lt2>
        <a:srgbClr val="B0BB67"/>
      </a:lt2>
      <a:accent1>
        <a:srgbClr val="FFFFFF"/>
      </a:accent1>
      <a:accent2>
        <a:srgbClr val="000000"/>
      </a:accent2>
      <a:accent3>
        <a:srgbClr val="B0BB67"/>
      </a:accent3>
      <a:accent4>
        <a:srgbClr val="F79625"/>
      </a:accent4>
      <a:accent5>
        <a:srgbClr val="068DA4"/>
      </a:accent5>
      <a:accent6>
        <a:srgbClr val="D1D2D4"/>
      </a:accent6>
      <a:hlink>
        <a:srgbClr val="000000"/>
      </a:hlink>
      <a:folHlink>
        <a:srgbClr val="000000"/>
      </a:folHlink>
    </a:clrScheme>
    <a:fontScheme name="Deakin Wordy">
      <a:majorFont>
        <a:latin typeface="WordyBlack"/>
        <a:ea typeface=""/>
        <a:cs typeface=""/>
      </a:majorFont>
      <a:minorFont>
        <a:latin typeface="Wordy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C51E640-BF2C-B145-A3EB-66EA2818E4FA}" vid="{7791C6E0-3AF1-AF46-BBE3-64B356812C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ck hyperlink">
    <a:dk1>
      <a:srgbClr val="F79625"/>
    </a:dk1>
    <a:lt1>
      <a:sysClr val="window" lastClr="FFFFFF"/>
    </a:lt1>
    <a:dk2>
      <a:srgbClr val="068DA4"/>
    </a:dk2>
    <a:lt2>
      <a:srgbClr val="B0BB67"/>
    </a:lt2>
    <a:accent1>
      <a:srgbClr val="FFFFFF"/>
    </a:accent1>
    <a:accent2>
      <a:srgbClr val="000000"/>
    </a:accent2>
    <a:accent3>
      <a:srgbClr val="B0BB67"/>
    </a:accent3>
    <a:accent4>
      <a:srgbClr val="F79625"/>
    </a:accent4>
    <a:accent5>
      <a:srgbClr val="068DA4"/>
    </a:accent5>
    <a:accent6>
      <a:srgbClr val="D1D2D4"/>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TotalTime>3546</TotalTime>
  <Words>4035</Words>
  <Application>Microsoft Office PowerPoint</Application>
  <PresentationFormat>Widescreen</PresentationFormat>
  <Paragraphs>318</Paragraphs>
  <Slides>44</Slides>
  <Notes>14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Arial</vt:lpstr>
      <vt:lpstr>Calibri</vt:lpstr>
      <vt:lpstr>Calibri Light</vt:lpstr>
      <vt:lpstr>Century Gothic</vt:lpstr>
      <vt:lpstr>Georgia</vt:lpstr>
      <vt:lpstr>henderson-bcg-sans</vt:lpstr>
      <vt:lpstr>Merriweather</vt:lpstr>
      <vt:lpstr>Times New Roman</vt:lpstr>
      <vt:lpstr>Wingdings 3</vt:lpstr>
      <vt:lpstr>WordyBlack</vt:lpstr>
      <vt:lpstr>WordyLight</vt:lpstr>
      <vt:lpstr>Work Sans</vt:lpstr>
      <vt:lpstr>Worldly</vt:lpstr>
      <vt:lpstr>Deakin Theme</vt:lpstr>
      <vt:lpstr>12_Office Theme</vt:lpstr>
      <vt:lpstr>MIS782 Value of Information</vt:lpstr>
      <vt:lpstr>What’s the value of Information in future?</vt:lpstr>
      <vt:lpstr>Top 10 technology trends: KPMG Global</vt:lpstr>
      <vt:lpstr>KPMG: 20 Predictions for the Next 20 Years </vt:lpstr>
      <vt:lpstr>KPMG: 20 Predictions for the Next 20 Years</vt:lpstr>
      <vt:lpstr>KPMG: 20 Predictions for the Next 20 Years</vt:lpstr>
      <vt:lpstr>KPMG: 20 Predictions for the Next 20 Years </vt:lpstr>
      <vt:lpstr>CEO Views: The technology troubles driving CEO uncertainty</vt:lpstr>
      <vt:lpstr>PowerPoint Presentation</vt:lpstr>
      <vt:lpstr>Generative AI: Disruption or Transformation?</vt:lpstr>
      <vt:lpstr>What is Generative AI?</vt:lpstr>
      <vt:lpstr>Emergence of AI Generative tools</vt:lpstr>
      <vt:lpstr>What Are the Types of Generative AI Models?  TYPES OF TEXT MODELS  </vt:lpstr>
      <vt:lpstr>What Are the Types of Generative AI Models?  TYPES OF MULTIMODAL MODELS </vt:lpstr>
      <vt:lpstr>PowerPoint Presentation</vt:lpstr>
      <vt:lpstr>PowerPoint Presentation</vt:lpstr>
      <vt:lpstr>Use Cases For ChatGPT In the Banking Industry</vt:lpstr>
      <vt:lpstr>Education and Generative AI</vt:lpstr>
      <vt:lpstr>A Personal tutor for every child on earth?</vt:lpstr>
      <vt:lpstr>Real consequences of Generative AI</vt:lpstr>
      <vt:lpstr>PowerPoint Presentation</vt:lpstr>
      <vt:lpstr>THE ETHICAL ISSUES TIED TO GENERATIVE AI GOVERNANCE</vt:lpstr>
      <vt:lpstr>THE ETHICAL ISSUES TIED TO GENERATIVE AI GOVERNANCE</vt:lpstr>
      <vt:lpstr>Responsible, Safe and Ethical use of Generative AI</vt:lpstr>
      <vt:lpstr>Roadmap for Generative AI in organisations</vt:lpstr>
      <vt:lpstr>Plan your investment</vt:lpstr>
      <vt:lpstr>Prepare your workforce</vt:lpstr>
      <vt:lpstr>Prepare for Risk</vt:lpstr>
      <vt:lpstr>Seizing and transforming the opportunity with Generative AI</vt:lpstr>
      <vt:lpstr>Disruption or transformation? </vt:lpstr>
      <vt:lpstr>PowerPoint Presentation</vt:lpstr>
      <vt:lpstr>You said, we did: changes made in T1 2023</vt:lpstr>
      <vt:lpstr>PowerPoint Presentation</vt:lpstr>
      <vt:lpstr>That concludes the MIS782 content</vt:lpstr>
      <vt:lpstr>References </vt:lpstr>
      <vt:lpstr>ChatGPT is the best free teacher, But most people only leverage 10% of its capability. Here are the best 10 prompts to learn anything faster Via Generative AI   </vt:lpstr>
      <vt:lpstr>PowerPoint Presentation</vt:lpstr>
      <vt:lpstr>PowerPoint Presentation</vt:lpstr>
      <vt:lpstr>PowerPoint Presentation</vt:lpstr>
      <vt:lpstr>PowerPoint Presentation</vt:lpstr>
      <vt:lpstr>You said, we did: changes made in T3 2021</vt:lpstr>
      <vt:lpstr>QR code for eVALUate Scan the QR Code to go directly to give feedback on your unit (on-campus)</vt:lpstr>
      <vt:lpstr>QR code for eVALUate Scan the QR Code to go directly to give feedback on your unit (off-campus/Cloud)</vt:lpstr>
      <vt:lpstr>That concludes the MIS782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or heading here</dc:title>
  <dc:creator>barbara.serra@deakin.edu.au</dc:creator>
  <cp:lastModifiedBy>Lubna Alam</cp:lastModifiedBy>
  <cp:revision>113</cp:revision>
  <dcterms:created xsi:type="dcterms:W3CDTF">2017-09-20T01:08:24Z</dcterms:created>
  <dcterms:modified xsi:type="dcterms:W3CDTF">2024-05-21T01:45:24Z</dcterms:modified>
</cp:coreProperties>
</file>